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3"/>
  </p:notesMasterIdLst>
  <p:sldIdLst>
    <p:sldId id="256" r:id="rId2"/>
    <p:sldId id="257" r:id="rId3"/>
    <p:sldId id="316" r:id="rId4"/>
    <p:sldId id="265" r:id="rId5"/>
    <p:sldId id="310" r:id="rId6"/>
    <p:sldId id="311" r:id="rId7"/>
    <p:sldId id="312" r:id="rId8"/>
    <p:sldId id="260" r:id="rId9"/>
    <p:sldId id="281" r:id="rId10"/>
    <p:sldId id="274" r:id="rId11"/>
    <p:sldId id="269" r:id="rId12"/>
    <p:sldId id="279" r:id="rId13"/>
    <p:sldId id="280" r:id="rId14"/>
    <p:sldId id="287" r:id="rId15"/>
    <p:sldId id="288" r:id="rId16"/>
    <p:sldId id="289" r:id="rId17"/>
    <p:sldId id="290" r:id="rId18"/>
    <p:sldId id="292" r:id="rId19"/>
    <p:sldId id="293" r:id="rId20"/>
    <p:sldId id="294" r:id="rId21"/>
    <p:sldId id="299" r:id="rId22"/>
    <p:sldId id="298" r:id="rId23"/>
    <p:sldId id="297" r:id="rId24"/>
    <p:sldId id="296" r:id="rId25"/>
    <p:sldId id="295" r:id="rId26"/>
    <p:sldId id="300" r:id="rId27"/>
    <p:sldId id="302" r:id="rId28"/>
    <p:sldId id="314" r:id="rId29"/>
    <p:sldId id="315" r:id="rId30"/>
    <p:sldId id="305" r:id="rId31"/>
    <p:sldId id="304" r:id="rId32"/>
  </p:sldIdLst>
  <p:sldSz cx="9144000" cy="6858000" type="screen4x3"/>
  <p:notesSz cx="6669088" cy="9926638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891" autoAdjust="0"/>
    <p:restoredTop sz="94713" autoAdjust="0"/>
  </p:normalViewPr>
  <p:slideViewPr>
    <p:cSldViewPr>
      <p:cViewPr varScale="1">
        <p:scale>
          <a:sx n="109" d="100"/>
          <a:sy n="109" d="100"/>
        </p:scale>
        <p:origin x="74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B2DA7-E0ED-4021-8603-2AF61DD56FAE}" type="datetimeFigureOut">
              <a:rPr lang="tr-TR" smtClean="0"/>
              <a:pPr/>
              <a:t>7.6.2021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66909" y="4715153"/>
            <a:ext cx="533527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2505C9-F441-4FB8-ABB5-C95CB3DF42C8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45721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2505C9-F441-4FB8-ABB5-C95CB3DF42C8}" type="slidenum">
              <a:rPr lang="tr-TR" smtClean="0"/>
              <a:pPr/>
              <a:t>1</a:t>
            </a:fld>
            <a:endParaRPr lang="tr-T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2505C9-F441-4FB8-ABB5-C95CB3DF42C8}" type="slidenum">
              <a:rPr lang="tr-TR" smtClean="0"/>
              <a:pPr/>
              <a:t>24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587156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Serbest Form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Başlık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17" name="16 Alt Başlık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r-TR" smtClean="0"/>
              <a:t>Asıl alt başlık stilini düzenlemek için tıklatın</a:t>
            </a:r>
            <a:endParaRPr kumimoji="0" lang="en-US"/>
          </a:p>
        </p:txBody>
      </p:sp>
      <p:sp>
        <p:nvSpPr>
          <p:cNvPr id="30" name="2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A93F-969A-4C1C-BAB2-B5FE8CF1D33A}" type="datetimeFigureOut">
              <a:rPr lang="tr-TR" smtClean="0"/>
              <a:pPr/>
              <a:t>7.6.2021</a:t>
            </a:fld>
            <a:endParaRPr lang="tr-TR"/>
          </a:p>
        </p:txBody>
      </p:sp>
      <p:sp>
        <p:nvSpPr>
          <p:cNvPr id="19" name="1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27" name="2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E66F-7A40-44C8-A1A0-C210AAE8FF4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A93F-969A-4C1C-BAB2-B5FE8CF1D33A}" type="datetimeFigureOut">
              <a:rPr lang="tr-TR" smtClean="0"/>
              <a:pPr/>
              <a:t>7.6.2021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E66F-7A40-44C8-A1A0-C210AAE8FF4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bilgis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Serbest Form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Serbest Form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A93F-969A-4C1C-BAB2-B5FE8CF1D33A}" type="datetimeFigureOut">
              <a:rPr lang="tr-TR" smtClean="0"/>
              <a:pPr/>
              <a:t>7.6.2021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E66F-7A40-44C8-A1A0-C210AAE8FF4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A93F-969A-4C1C-BAB2-B5FE8CF1D33A}" type="datetimeFigureOut">
              <a:rPr lang="tr-TR" smtClean="0"/>
              <a:pPr/>
              <a:t>7.6.2021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E66F-7A40-44C8-A1A0-C210AAE8FF4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A93F-969A-4C1C-BAB2-B5FE8CF1D33A}" type="datetimeFigureOut">
              <a:rPr lang="tr-TR" smtClean="0"/>
              <a:pPr/>
              <a:t>7.6.2021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E66F-7A40-44C8-A1A0-C210AAE8FF4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A93F-969A-4C1C-BAB2-B5FE8CF1D33A}" type="datetimeFigureOut">
              <a:rPr lang="tr-TR" smtClean="0"/>
              <a:pPr/>
              <a:t>7.6.2021</a:t>
            </a:fld>
            <a:endParaRPr lang="tr-TR"/>
          </a:p>
        </p:txBody>
      </p:sp>
      <p:sp>
        <p:nvSpPr>
          <p:cNvPr id="8" name="7 Slayt Numarası Yer Tutucusu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14E66F-7A40-44C8-A1A0-C210AAE8FF45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9" name="8 Altbilgi Yer Tutucusu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A93F-969A-4C1C-BAB2-B5FE8CF1D33A}" type="datetimeFigureOut">
              <a:rPr lang="tr-TR" smtClean="0"/>
              <a:pPr/>
              <a:t>7.6.2021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E66F-7A40-44C8-A1A0-C210AAE8FF4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A93F-969A-4C1C-BAB2-B5FE8CF1D33A}" type="datetimeFigureOut">
              <a:rPr lang="tr-TR" smtClean="0"/>
              <a:pPr/>
              <a:t>7.6.2021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3814E66F-7A40-44C8-A1A0-C210AAE8FF4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r-TR" smtClean="0"/>
              <a:t>Resim eklemek için simgeyi tıklatın</a:t>
            </a:r>
            <a:endParaRPr kumimoji="0" lang="en-US" dirty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A41DA93F-969A-4C1C-BAB2-B5FE8CF1D33A}" type="datetimeFigureOut">
              <a:rPr lang="tr-TR" smtClean="0"/>
              <a:pPr/>
              <a:t>7.6.2021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E66F-7A40-44C8-A1A0-C210AAE8FF4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A93F-969A-4C1C-BAB2-B5FE8CF1D33A}" type="datetimeFigureOut">
              <a:rPr lang="tr-TR" smtClean="0"/>
              <a:pPr/>
              <a:t>7.6.2021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E66F-7A40-44C8-A1A0-C210AAE8FF4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A93F-969A-4C1C-BAB2-B5FE8CF1D33A}" type="datetimeFigureOut">
              <a:rPr lang="tr-TR" smtClean="0"/>
              <a:pPr/>
              <a:t>7.6.2021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E66F-7A40-44C8-A1A0-C210AAE8FF4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Serbest Form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Serbest Form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0" name="29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  <a:p>
            <a:pPr lvl="1" eaLnBrk="1" latinLnBrk="0" hangingPunct="1"/>
            <a:r>
              <a:rPr kumimoji="0" lang="tr-TR" smtClean="0"/>
              <a:t>İkinci düzey</a:t>
            </a:r>
          </a:p>
          <a:p>
            <a:pPr lvl="2" eaLnBrk="1" latinLnBrk="0" hangingPunct="1"/>
            <a:r>
              <a:rPr kumimoji="0" lang="tr-TR" smtClean="0"/>
              <a:t>Üçüncü düzey</a:t>
            </a:r>
          </a:p>
          <a:p>
            <a:pPr lvl="3" eaLnBrk="1" latinLnBrk="0" hangingPunct="1"/>
            <a:r>
              <a:rPr kumimoji="0" lang="tr-TR" smtClean="0"/>
              <a:t>Dördüncü düzey</a:t>
            </a:r>
          </a:p>
          <a:p>
            <a:pPr lvl="4" eaLnBrk="1" latinLnBrk="0" hangingPunct="1"/>
            <a:r>
              <a:rPr kumimoji="0" lang="tr-TR" smtClean="0"/>
              <a:t>Beşinci düzey</a:t>
            </a:r>
            <a:endParaRPr kumimoji="0" lang="en-US"/>
          </a:p>
        </p:txBody>
      </p:sp>
      <p:sp>
        <p:nvSpPr>
          <p:cNvPr id="10" name="9 Veri Yer Tutucusu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41DA93F-969A-4C1C-BAB2-B5FE8CF1D33A}" type="datetimeFigureOut">
              <a:rPr lang="tr-TR" smtClean="0"/>
              <a:pPr/>
              <a:t>7.6.2021</a:t>
            </a:fld>
            <a:endParaRPr lang="tr-TR"/>
          </a:p>
        </p:txBody>
      </p:sp>
      <p:sp>
        <p:nvSpPr>
          <p:cNvPr id="22" name="21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18" name="17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3814E66F-7A40-44C8-A1A0-C210AAE8FF45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Başlık"/>
          <p:cNvSpPr>
            <a:spLocks noGrp="1"/>
          </p:cNvSpPr>
          <p:nvPr>
            <p:ph type="ctrTitle"/>
          </p:nvPr>
        </p:nvSpPr>
        <p:spPr>
          <a:xfrm>
            <a:off x="429064" y="4286256"/>
            <a:ext cx="7671328" cy="1500198"/>
          </a:xfrm>
        </p:spPr>
        <p:txBody>
          <a:bodyPr>
            <a:normAutofit/>
          </a:bodyPr>
          <a:lstStyle/>
          <a:p>
            <a:pPr algn="ctr"/>
            <a:r>
              <a:rPr lang="tr-TR" sz="40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tserrat Alternates" panose="00000500000000000000" pitchFamily="50" charset="-94"/>
              </a:rPr>
              <a:t>PERSONEL DAİRE BAŞKANLIĞI</a:t>
            </a:r>
            <a:br>
              <a:rPr lang="tr-TR" sz="40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tserrat Alternates" panose="00000500000000000000" pitchFamily="50" charset="-94"/>
              </a:rPr>
            </a:br>
            <a:r>
              <a:rPr lang="tr-TR" sz="28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2020 BRİFİNG DOSYASI</a:t>
            </a:r>
            <a:endParaRPr lang="tr-TR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67544" y="1268760"/>
            <a:ext cx="7829576" cy="4900634"/>
          </a:xfrm>
        </p:spPr>
        <p:txBody>
          <a:bodyPr>
            <a:noAutofit/>
          </a:bodyPr>
          <a:lstStyle/>
          <a:p>
            <a:pPr lvl="0">
              <a:buClr>
                <a:srgbClr val="6EA0B0"/>
              </a:buClr>
              <a:buNone/>
            </a:pPr>
            <a:endParaRPr lang="tr-TR" sz="1800" b="1" dirty="0" smtClean="0">
              <a:solidFill>
                <a:schemeClr val="bg1"/>
              </a:solidFill>
            </a:endParaRPr>
          </a:p>
          <a:p>
            <a:pPr lvl="0">
              <a:buClr>
                <a:srgbClr val="6EA0B0"/>
              </a:buClr>
              <a:buNone/>
            </a:pPr>
            <a:endParaRPr lang="tr-TR" sz="1800" b="1" dirty="0">
              <a:solidFill>
                <a:schemeClr val="bg1"/>
              </a:solidFill>
            </a:endParaRPr>
          </a:p>
          <a:p>
            <a:pPr lvl="0" algn="ctr">
              <a:buClr>
                <a:srgbClr val="6EA0B0"/>
              </a:buClr>
              <a:buNone/>
            </a:pPr>
            <a:r>
              <a:rPr lang="tr-TR" sz="1600" b="1" smtClean="0">
                <a:solidFill>
                  <a:schemeClr val="bg1"/>
                </a:solidFill>
              </a:rPr>
              <a:t>           DAİRE BAŞKANI              </a:t>
            </a:r>
            <a:r>
              <a:rPr lang="tr-TR" sz="1200" b="1" smtClean="0">
                <a:solidFill>
                  <a:schemeClr val="bg1"/>
                </a:solidFill>
              </a:rPr>
              <a:t> </a:t>
            </a:r>
            <a:r>
              <a:rPr lang="tr-TR" sz="1200" b="1" dirty="0" smtClean="0">
                <a:solidFill>
                  <a:schemeClr val="bg1"/>
                </a:solidFill>
              </a:rPr>
              <a:t>: </a:t>
            </a:r>
            <a:r>
              <a:rPr lang="tr-TR" sz="1600" b="1" dirty="0">
                <a:solidFill>
                  <a:prstClr val="black"/>
                </a:solidFill>
              </a:rPr>
              <a:t>Ömer ÖREN </a:t>
            </a:r>
          </a:p>
          <a:p>
            <a:pPr algn="ctr">
              <a:buNone/>
            </a:pPr>
            <a:r>
              <a:rPr lang="tr-TR" sz="1400" b="1" dirty="0" smtClean="0">
                <a:solidFill>
                  <a:schemeClr val="bg1"/>
                </a:solidFill>
              </a:rPr>
              <a:t>AKADEMİK İŞLER ŞUBE MÜDÜRÜ       : Mehmet GÜNEY</a:t>
            </a:r>
          </a:p>
          <a:p>
            <a:pPr algn="ctr">
              <a:buNone/>
            </a:pPr>
            <a:r>
              <a:rPr lang="tr-TR" sz="1400" b="1" dirty="0" smtClean="0">
                <a:solidFill>
                  <a:schemeClr val="bg1"/>
                </a:solidFill>
              </a:rPr>
              <a:t>İDARİ İŞLER ŞUBE MÜDÜRÜ           : Sabri SEVGİ</a:t>
            </a:r>
          </a:p>
          <a:p>
            <a:pPr algn="ctr">
              <a:buNone/>
            </a:pPr>
            <a:r>
              <a:rPr lang="tr-TR" sz="1400" b="1" dirty="0" smtClean="0">
                <a:solidFill>
                  <a:schemeClr val="bg1"/>
                </a:solidFill>
              </a:rPr>
              <a:t>KADRO İŞLERİ ŞUBE MÜDÜRÜ       : Yakup KARS   </a:t>
            </a:r>
            <a:endParaRPr lang="tr-TR" sz="1400" dirty="0" smtClean="0">
              <a:solidFill>
                <a:schemeClr val="bg1"/>
              </a:solidFill>
            </a:endParaRPr>
          </a:p>
        </p:txBody>
      </p:sp>
      <p:sp>
        <p:nvSpPr>
          <p:cNvPr id="4" name="3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tr-TR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tr-TR" sz="2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PERSONEL DAİRE BAŞKANLIĞI YÖNETİMİ</a:t>
            </a:r>
            <a:r>
              <a:rPr lang="tr-TR" sz="2400" dirty="0" smtClean="0"/>
              <a:t/>
            </a:r>
            <a:br>
              <a:rPr lang="tr-TR" sz="2400" dirty="0" smtClean="0"/>
            </a:br>
            <a:endParaRPr lang="tr-TR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67544" y="1268760"/>
            <a:ext cx="7829576" cy="490063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r-TR" sz="1800" b="1" dirty="0" smtClean="0"/>
              <a:t>     </a:t>
            </a:r>
            <a:r>
              <a:rPr lang="tr-TR" sz="1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MEHMET GÜNEY, Şube Müdürü</a:t>
            </a:r>
            <a:endParaRPr lang="tr-TR" sz="12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tr-TR" sz="1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1-ZAHİDE KOYUNCU, Şef</a:t>
            </a:r>
          </a:p>
          <a:p>
            <a:pPr>
              <a:buNone/>
            </a:pPr>
            <a:r>
              <a:rPr lang="tr-TR" sz="1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	 </a:t>
            </a: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Eğitim Fak.-Yabancı Diller YO - Enstitüler ve verilecek diğer görevler.</a:t>
            </a:r>
          </a:p>
          <a:p>
            <a:pPr>
              <a:buNone/>
            </a:pPr>
            <a:r>
              <a:rPr lang="tr-TR" sz="1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tr-TR" sz="1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2-BAYRAM ÖZER, </a:t>
            </a:r>
            <a:r>
              <a:rPr lang="tr-TR" sz="1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Şef</a:t>
            </a:r>
          </a:p>
          <a:p>
            <a:pPr>
              <a:buNone/>
            </a:pPr>
            <a:r>
              <a:rPr lang="tr-TR" sz="1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	 Veteriner Fakültesi, Fak-Sağlık </a:t>
            </a:r>
            <a:r>
              <a:rPr lang="tr-TR" sz="14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Hizm</a:t>
            </a:r>
            <a:r>
              <a:rPr lang="tr-TR" sz="1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MYO-Teknik </a:t>
            </a:r>
            <a:r>
              <a:rPr lang="tr-TR" sz="1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Bilimleri </a:t>
            </a: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MYO ve </a:t>
            </a:r>
            <a:r>
              <a:rPr lang="tr-TR" sz="1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verilecek diğer </a:t>
            </a: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görevler </a:t>
            </a:r>
          </a:p>
          <a:p>
            <a:pPr>
              <a:buNone/>
            </a:pPr>
            <a:r>
              <a:rPr lang="tr-TR" sz="1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3-MUHDİ </a:t>
            </a:r>
            <a:r>
              <a:rPr lang="tr-TR" sz="1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SEVGİ- </a:t>
            </a:r>
            <a:r>
              <a:rPr lang="tr-TR" sz="1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Bilgisayar İşletmeni</a:t>
            </a:r>
          </a:p>
          <a:p>
            <a:pPr>
              <a:buNone/>
            </a:pPr>
            <a:r>
              <a:rPr lang="tr-TR" sz="1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Tıp </a:t>
            </a:r>
            <a:r>
              <a:rPr lang="tr-TR" sz="1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Fakültesi-İlahiyat </a:t>
            </a: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tr-TR" sz="1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Tasarım MYO </a:t>
            </a: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–Koordinatörlükler </a:t>
            </a:r>
            <a:r>
              <a:rPr lang="tr-TR" sz="1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 verilecek diğer görevler.</a:t>
            </a:r>
          </a:p>
          <a:p>
            <a:pPr>
              <a:buNone/>
            </a:pPr>
            <a:r>
              <a:rPr lang="tr-TR" sz="1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4</a:t>
            </a:r>
            <a:r>
              <a:rPr lang="tr-TR" sz="1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-VEYSİ </a:t>
            </a:r>
            <a:r>
              <a:rPr lang="tr-TR" sz="1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SAMİAN- </a:t>
            </a:r>
            <a:r>
              <a:rPr lang="tr-TR" sz="1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Bilgisayar İşletmeni</a:t>
            </a:r>
          </a:p>
          <a:p>
            <a:pPr>
              <a:buNone/>
            </a:pPr>
            <a:r>
              <a:rPr lang="tr-TR" sz="1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 </a:t>
            </a:r>
            <a:r>
              <a:rPr lang="tr-TR" sz="1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Mühendislik Fak. -Güzel sanatlar ve Tasarım </a:t>
            </a: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Fak.--Merkez Müdürlüğü </a:t>
            </a:r>
            <a:r>
              <a:rPr lang="tr-TR" sz="1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 verilecek diğer görevler</a:t>
            </a: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None/>
            </a:pPr>
            <a:r>
              <a:rPr lang="tr-TR" sz="1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5-Mehmet Timur ARPACIK</a:t>
            </a: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Bilgisayar İşletmeni</a:t>
            </a:r>
          </a:p>
          <a:p>
            <a:pPr>
              <a:buNone/>
            </a:pP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  	 Ziraat Fakültesi</a:t>
            </a:r>
            <a:r>
              <a:rPr lang="tr-TR" sz="1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Sosyal Bilimler MYO </a:t>
            </a: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 verilecek diğer görevler.</a:t>
            </a:r>
          </a:p>
          <a:p>
            <a:pPr>
              <a:buNone/>
            </a:pPr>
            <a:r>
              <a:rPr lang="tr-TR" sz="1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6-AHMET ÇİFTÇİ</a:t>
            </a: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Bilgisayar İşletmeni</a:t>
            </a:r>
          </a:p>
          <a:p>
            <a:pPr>
              <a:buNone/>
            </a:pP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	Fen Edebiyat Fak- Beden Eğitimi ve Spor YO- Turizm İşletmeciliği ve Otelcilik YO Gelen/Giden Evrak Tasnifi ve verilecek diğer görevler.</a:t>
            </a:r>
          </a:p>
          <a:p>
            <a:pPr>
              <a:buNone/>
            </a:pPr>
            <a:r>
              <a:rPr lang="tr-TR" sz="1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1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tr-TR" sz="1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7-İSMAİL BUDAK-</a:t>
            </a:r>
            <a:r>
              <a:rPr lang="tr-TR" sz="1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Bilgisayar İşletmeni</a:t>
            </a:r>
          </a:p>
          <a:p>
            <a:pPr>
              <a:buNone/>
            </a:pPr>
            <a:r>
              <a:rPr lang="tr-TR" sz="1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İktisadi ve İdari </a:t>
            </a:r>
            <a:r>
              <a:rPr lang="tr-TR" sz="14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Bil.Fak</a:t>
            </a:r>
            <a:r>
              <a:rPr lang="tr-TR" sz="1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.- Sağlık Fak </a:t>
            </a: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--Kurtalan </a:t>
            </a:r>
            <a:r>
              <a:rPr lang="tr-TR" sz="1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MYO-Eruh </a:t>
            </a: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MYO ve </a:t>
            </a:r>
            <a:r>
              <a:rPr lang="tr-TR" sz="1400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verilecek diğer görevler</a:t>
            </a:r>
            <a:endParaRPr lang="tr-TR" sz="1400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tr-TR" sz="14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    </a:t>
            </a:r>
            <a:endParaRPr lang="tr-TR" sz="1400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3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tr-TR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tr-TR" sz="2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AKADEMİK ŞUBE MÜDÜRLÜĞÜ</a:t>
            </a:r>
            <a:r>
              <a:rPr lang="tr-TR" sz="2400" dirty="0" smtClean="0"/>
              <a:t/>
            </a:r>
            <a:br>
              <a:rPr lang="tr-TR" sz="2400" dirty="0" smtClean="0"/>
            </a:b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17523753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67544" y="31262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tr-TR" sz="2400" b="1" u="sng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YILI PROFESÖR HAREKETLİLİĞİ</a:t>
            </a:r>
            <a:endParaRPr lang="tr-TR" sz="2400" b="1" u="sng" dirty="0"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95536" y="1196752"/>
            <a:ext cx="8186766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tr-TR" sz="1800" b="1" dirty="0" smtClean="0">
                <a:solidFill>
                  <a:srgbClr val="00B0F0"/>
                </a:solidFill>
              </a:rPr>
              <a:t>AÇIKTAN veya NAKLEN </a:t>
            </a:r>
            <a:r>
              <a:rPr lang="tr-TR" sz="1800" dirty="0" smtClean="0">
                <a:solidFill>
                  <a:srgbClr val="00B0F0"/>
                </a:solidFill>
              </a:rPr>
              <a:t>ATANAN ile </a:t>
            </a:r>
            <a:r>
              <a:rPr lang="tr-TR" sz="1800" b="1" dirty="0" smtClean="0">
                <a:solidFill>
                  <a:srgbClr val="00B0F0"/>
                </a:solidFill>
              </a:rPr>
              <a:t>KURUMİÇİ</a:t>
            </a:r>
            <a:r>
              <a:rPr lang="tr-TR" sz="1800" dirty="0" smtClean="0">
                <a:solidFill>
                  <a:srgbClr val="00B0F0"/>
                </a:solidFill>
              </a:rPr>
              <a:t> YÜKSELENLER</a:t>
            </a:r>
          </a:p>
          <a:p>
            <a:endParaRPr lang="tr-TR" sz="2400" dirty="0" smtClean="0"/>
          </a:p>
        </p:txBody>
      </p:sp>
      <p:graphicFrame>
        <p:nvGraphicFramePr>
          <p:cNvPr id="5" name="4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9478827"/>
              </p:ext>
            </p:extLst>
          </p:nvPr>
        </p:nvGraphicFramePr>
        <p:xfrm>
          <a:off x="395536" y="1714488"/>
          <a:ext cx="8143932" cy="25561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88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774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031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13722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S.NO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A9DI SOYADI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dirty="0" smtClean="0"/>
                        <a:t>BİRİM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TİP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aseline="0" dirty="0" smtClean="0"/>
                        <a:t>ÜNVAN</a:t>
                      </a:r>
                      <a:endParaRPr lang="tr-T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0557">
                <a:tc>
                  <a:txBody>
                    <a:bodyPr/>
                    <a:lstStyle/>
                    <a:p>
                      <a:pPr algn="ctr"/>
                      <a:r>
                        <a:rPr lang="tr-TR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ÇETİN</a:t>
                      </a:r>
                      <a:r>
                        <a:rPr lang="tr-TR" sz="14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KARADEMİR</a:t>
                      </a:r>
                      <a:endParaRPr lang="tr-TR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ZİRAAT FAKÜLTESİ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KURUMİÇİ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PROFESÖR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0193">
                <a:tc>
                  <a:txBody>
                    <a:bodyPr/>
                    <a:lstStyle/>
                    <a:p>
                      <a:pPr algn="ctr"/>
                      <a:r>
                        <a:rPr lang="tr-TR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GÜLNİSA AYNAKUL</a:t>
                      </a:r>
                      <a:endParaRPr lang="tr-TR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FAKÜLTESİ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KURUMİÇİ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PROFESÖR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0557">
                <a:tc>
                  <a:txBody>
                    <a:bodyPr/>
                    <a:lstStyle/>
                    <a:p>
                      <a:pPr algn="ctr"/>
                      <a:r>
                        <a:rPr lang="tr-TR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CAHİT EPÇAÇAN</a:t>
                      </a:r>
                      <a:endParaRPr lang="tr-TR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İÇİ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PROFESÖR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0557">
                <a:tc>
                  <a:txBody>
                    <a:bodyPr/>
                    <a:lstStyle/>
                    <a:p>
                      <a:pPr algn="ctr"/>
                      <a:r>
                        <a:rPr lang="tr-TR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tr-TR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YAHYA SUZAN</a:t>
                      </a:r>
                      <a:endParaRPr lang="tr-TR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YABANCI DİLLER YO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NAKLEN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PROFESÖR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0557">
                <a:tc>
                  <a:txBody>
                    <a:bodyPr/>
                    <a:lstStyle/>
                    <a:p>
                      <a:pPr algn="ctr"/>
                      <a:r>
                        <a:rPr lang="tr-TR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OĞUZ BAŞKAN</a:t>
                      </a:r>
                      <a:endParaRPr lang="tr-TR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tr-TR" sz="14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ZİRAAT FAKÜLTESİ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İÇİ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PROFESÖR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2000" b="1" u="sng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YILI DOÇENT HAREKETLİLİĞİ</a:t>
            </a:r>
            <a:endParaRPr lang="tr-TR" sz="2000" b="1" u="sng" dirty="0"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052736"/>
            <a:ext cx="8186766" cy="507342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tr-TR" sz="2000" b="1" dirty="0" smtClean="0">
                <a:solidFill>
                  <a:srgbClr val="00B0F0"/>
                </a:solidFill>
              </a:rPr>
              <a:t>AÇIKTAN veya NAKLEN </a:t>
            </a:r>
            <a:r>
              <a:rPr lang="tr-TR" sz="2000" dirty="0" smtClean="0">
                <a:solidFill>
                  <a:srgbClr val="00B0F0"/>
                </a:solidFill>
              </a:rPr>
              <a:t>ATANAN ile </a:t>
            </a:r>
            <a:r>
              <a:rPr lang="tr-TR" sz="2000" b="1" dirty="0" smtClean="0">
                <a:solidFill>
                  <a:srgbClr val="00B0F0"/>
                </a:solidFill>
              </a:rPr>
              <a:t>KURUMİÇİ</a:t>
            </a:r>
            <a:r>
              <a:rPr lang="tr-TR" sz="2000" dirty="0" smtClean="0">
                <a:solidFill>
                  <a:srgbClr val="00B0F0"/>
                </a:solidFill>
              </a:rPr>
              <a:t> YÜKSELENLER</a:t>
            </a:r>
          </a:p>
          <a:p>
            <a:endParaRPr lang="tr-TR" sz="2400" dirty="0" smtClean="0"/>
          </a:p>
        </p:txBody>
      </p:sp>
      <p:graphicFrame>
        <p:nvGraphicFramePr>
          <p:cNvPr id="4" name="3 Tablo"/>
          <p:cNvGraphicFramePr>
            <a:graphicFrameLocks noGrp="1"/>
          </p:cNvGraphicFramePr>
          <p:nvPr>
            <p:extLst/>
          </p:nvPr>
        </p:nvGraphicFramePr>
        <p:xfrm>
          <a:off x="179513" y="1417638"/>
          <a:ext cx="8297191" cy="4474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27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96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747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71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29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32956"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S.NO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ADI SOYADI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BİRİM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TİP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aseline="0" dirty="0" smtClean="0"/>
                        <a:t>ÜNVAN</a:t>
                      </a:r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7637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1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ERŞAN ARSLAN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İÇİ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DOÇENT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5448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2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SELAHATTİN VURAL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TIP </a:t>
                      </a:r>
                      <a:r>
                        <a:rPr kumimoji="0" lang="tr-TR" sz="14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FAKÜLTESİ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NAKLEN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DOÇENT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5815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3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ERHA AKIN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r-TR" sz="14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İÇİ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DOÇENT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3482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4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NAZIM ÇOĞALTAY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EĞİTİM FAKÜLTESİ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NAKLEN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DOÇENT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9428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5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MEHMET</a:t>
                      </a:r>
                      <a:r>
                        <a:rPr lang="tr-TR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FIRAT BARAN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r-TR" sz="14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ZİRAAT FAKÜLTESİ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İÇİ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DOÇENT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8215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6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ALİ BEYHAN UÇAK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ZİRAAT </a:t>
                      </a:r>
                      <a:r>
                        <a:rPr kumimoji="0" lang="tr-TR" sz="1400" b="0" i="0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FAKÜLTESİ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İÇİ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DOÇENT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8215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7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MEHMET SAİD İZGİ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MÜHENDİSLİK FAKÜLTESİ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İÇİ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DOÇENT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4719511"/>
                  </a:ext>
                </a:extLst>
              </a:tr>
              <a:tr h="388215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8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MUSA ATAŞ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MÜHENDİSLİK FAKÜLTESİ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İÇİ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DOÇENT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5558368"/>
                  </a:ext>
                </a:extLst>
              </a:tr>
              <a:tr h="388215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9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ŞERİF DEMİR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FAKÜLTESİ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İÇİ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DOÇENT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6096880"/>
                  </a:ext>
                </a:extLst>
              </a:tr>
              <a:tr h="388215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10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ADNAN MEMDUHOĞLU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İÇİ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DOÇENT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8325201"/>
                  </a:ext>
                </a:extLst>
              </a:tr>
              <a:tr h="388215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11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YAŞAR BAHRİ ERGE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S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GÜZEL SANATLAR VE TASARIM F.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İÇİ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DOÇENT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71592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94247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8000" r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980727"/>
          </a:xfrm>
        </p:spPr>
        <p:txBody>
          <a:bodyPr>
            <a:normAutofit fontScale="90000"/>
          </a:bodyPr>
          <a:lstStyle/>
          <a:p>
            <a:pPr algn="ctr"/>
            <a:r>
              <a:rPr lang="tr-TR" u="sng" dirty="0" smtClean="0"/>
              <a:t/>
            </a:r>
            <a:br>
              <a:rPr lang="tr-TR" u="sng" dirty="0" smtClean="0"/>
            </a:br>
            <a:r>
              <a:rPr lang="tr-TR" sz="22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2200" b="1" u="sng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YILI DOKTORA ÖĞRETİM ÜYESİ HAREKETLİLİĞİ</a:t>
            </a:r>
            <a:endParaRPr lang="tr-TR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04800" y="980727"/>
            <a:ext cx="8686800" cy="5112569"/>
          </a:xfrm>
        </p:spPr>
        <p:txBody>
          <a:bodyPr>
            <a:normAutofit/>
          </a:bodyPr>
          <a:lstStyle/>
          <a:p>
            <a:pPr>
              <a:buNone/>
            </a:pPr>
            <a:endParaRPr lang="tr-TR" sz="2000" b="1" dirty="0" smtClean="0">
              <a:solidFill>
                <a:srgbClr val="00B0F0"/>
              </a:solidFill>
            </a:endParaRPr>
          </a:p>
          <a:p>
            <a:pPr>
              <a:buNone/>
            </a:pPr>
            <a:r>
              <a:rPr lang="tr-TR" sz="2000" b="1" dirty="0" smtClean="0">
                <a:solidFill>
                  <a:srgbClr val="00B0F0"/>
                </a:solidFill>
              </a:rPr>
              <a:t>AÇIKTAN veya NAKLEN </a:t>
            </a:r>
            <a:r>
              <a:rPr lang="tr-TR" sz="2000" dirty="0" smtClean="0">
                <a:solidFill>
                  <a:srgbClr val="00B0F0"/>
                </a:solidFill>
              </a:rPr>
              <a:t>ATANAN ile </a:t>
            </a:r>
            <a:r>
              <a:rPr lang="tr-TR" sz="2000" b="1" dirty="0" smtClean="0">
                <a:solidFill>
                  <a:srgbClr val="00B0F0"/>
                </a:solidFill>
              </a:rPr>
              <a:t>KURUMİÇİ</a:t>
            </a:r>
            <a:r>
              <a:rPr lang="tr-TR" sz="2000" dirty="0" smtClean="0">
                <a:solidFill>
                  <a:srgbClr val="00B0F0"/>
                </a:solidFill>
              </a:rPr>
              <a:t> YÜKSELENLER</a:t>
            </a:r>
          </a:p>
        </p:txBody>
      </p:sp>
      <p:graphicFrame>
        <p:nvGraphicFramePr>
          <p:cNvPr id="4" name="3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8146487"/>
              </p:ext>
            </p:extLst>
          </p:nvPr>
        </p:nvGraphicFramePr>
        <p:xfrm>
          <a:off x="289816" y="1700808"/>
          <a:ext cx="8530657" cy="43369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17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59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394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651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7939"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S. NO</a:t>
                      </a:r>
                      <a:endParaRPr lang="tr-TR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ADI SOYADI</a:t>
                      </a:r>
                      <a:endParaRPr lang="tr-TR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BİRİM</a:t>
                      </a:r>
                      <a:endParaRPr lang="tr-TR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TİP</a:t>
                      </a:r>
                      <a:endParaRPr lang="tr-TR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ÜNVAN</a:t>
                      </a:r>
                      <a:endParaRPr lang="tr-TR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882">
                <a:tc>
                  <a:txBody>
                    <a:bodyPr/>
                    <a:lstStyle/>
                    <a:p>
                      <a:pPr algn="ctr"/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ÖMER</a:t>
                      </a:r>
                      <a:r>
                        <a:rPr lang="tr-TR" sz="1200" b="0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ACER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TIP FAKÜLTESİ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AÇIKTAN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DR.</a:t>
                      </a:r>
                      <a:r>
                        <a:rPr lang="tr-TR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ÖĞR. ÜYESİ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7319">
                <a:tc>
                  <a:txBody>
                    <a:bodyPr/>
                    <a:lstStyle/>
                    <a:p>
                      <a:pPr algn="ctr"/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MEHMET</a:t>
                      </a:r>
                      <a:r>
                        <a:rPr lang="tr-TR" sz="1200" b="0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ÜYÜKLÜ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TIP FAKÜLTESİ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AÇIKTAN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DR.</a:t>
                      </a:r>
                      <a:r>
                        <a:rPr lang="tr-TR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ÖĞR. ÜYESİ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7319">
                <a:tc>
                  <a:txBody>
                    <a:bodyPr/>
                    <a:lstStyle/>
                    <a:p>
                      <a:pPr algn="ctr"/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ÇİĞDEM</a:t>
                      </a:r>
                      <a:r>
                        <a:rPr lang="tr-TR" sz="1200" b="0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GÜNGÖRMEZ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TIP FAKÜLTESİ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NAKLEN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DR.</a:t>
                      </a:r>
                      <a:r>
                        <a:rPr lang="tr-TR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ÖĞR. ÜYESİ</a:t>
                      </a:r>
                      <a:endParaRPr lang="tr-TR" sz="1200" b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7319">
                <a:tc>
                  <a:txBody>
                    <a:bodyPr/>
                    <a:lstStyle/>
                    <a:p>
                      <a:pPr algn="ctr"/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NACİ </a:t>
                      </a: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ÖMER</a:t>
                      </a:r>
                      <a:r>
                        <a:rPr lang="tr-TR" sz="1200" b="0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200" b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ALAYUNT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tr-TR" sz="1200" b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TIP FAKÜLTESİ</a:t>
                      </a:r>
                      <a:endParaRPr lang="tr-TR" sz="1200" b="0" dirty="0" smtClean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200" b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NAKLEN</a:t>
                      </a:r>
                      <a:endParaRPr lang="tr-TR" sz="1200" b="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200" b="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ÖĞR. ÜYESİ</a:t>
                      </a:r>
                      <a:endParaRPr lang="tr-TR" sz="1200" b="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2778">
                <a:tc>
                  <a:txBody>
                    <a:bodyPr/>
                    <a:lstStyle/>
                    <a:p>
                      <a:pPr algn="ctr"/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200" b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GÜNEŞ</a:t>
                      </a:r>
                      <a:r>
                        <a:rPr lang="tr-TR" sz="1200" b="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200" b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BOLATLI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200" b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TIP FAKÜLTESİ</a:t>
                      </a:r>
                      <a:endParaRPr lang="tr-TR" sz="1200" b="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200" b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AÇIKTAN</a:t>
                      </a:r>
                      <a:endParaRPr lang="tr-TR" sz="1200" b="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200" b="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ÖĞR. ÜYESİ</a:t>
                      </a:r>
                      <a:endParaRPr lang="tr-TR" sz="1200" b="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9772">
                <a:tc>
                  <a:txBody>
                    <a:bodyPr/>
                    <a:lstStyle/>
                    <a:p>
                      <a:pPr algn="ctr"/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ÜMİT 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GABERLİ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r-TR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TURİZM İŞLET. ve OTELCİLİK YO</a:t>
                      </a:r>
                      <a:endParaRPr lang="tr-TR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200" b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KURUM İÇİ</a:t>
                      </a:r>
                      <a:endParaRPr lang="tr-TR" sz="1200" b="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200" b="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ÖĞR. ÜYESİ</a:t>
                      </a:r>
                      <a:endParaRPr lang="tr-TR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3890">
                <a:tc>
                  <a:txBody>
                    <a:bodyPr/>
                    <a:lstStyle/>
                    <a:p>
                      <a:pPr algn="ctr"/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YUNUS HASTUNÇ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200" b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EĞİTİM FAKÜLTESİ</a:t>
                      </a:r>
                      <a:endParaRPr lang="tr-TR" sz="1200" b="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KURUM İÇİ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200" b="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ÖĞR. ÜYESİ</a:t>
                      </a:r>
                      <a:endParaRPr lang="tr-TR" sz="1200" b="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85347">
                <a:tc>
                  <a:txBody>
                    <a:bodyPr/>
                    <a:lstStyle/>
                    <a:p>
                      <a:pPr algn="ctr"/>
                      <a:r>
                        <a:rPr lang="tr-TR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tr-TR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SEVGİ GÜNEŞ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r-TR" sz="1200" b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TIP FAKÜLTESİ</a:t>
                      </a:r>
                      <a:endParaRPr lang="tr-TR" sz="1200" b="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200" b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AÇIKTAN</a:t>
                      </a:r>
                      <a:endParaRPr lang="tr-TR" sz="1200" b="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200" b="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ÖĞR. ÜYESİ</a:t>
                      </a:r>
                      <a:endParaRPr lang="tr-TR" sz="1200" b="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85347">
                <a:tc>
                  <a:txBody>
                    <a:bodyPr/>
                    <a:lstStyle/>
                    <a:p>
                      <a:pPr algn="ctr"/>
                      <a:r>
                        <a:rPr lang="tr-TR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tr-TR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SEYİTHAN CAN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r-TR" sz="1200" b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İLAHİYAT FAKÜLTESİ</a:t>
                      </a:r>
                      <a:endParaRPr lang="tr-TR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KURUMİÇİ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200" b="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ÖĞR. ÜYESİ</a:t>
                      </a:r>
                      <a:endParaRPr lang="tr-TR" sz="1200" b="0" dirty="0" smtClean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19119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5 Tablo"/>
          <p:cNvGraphicFramePr>
            <a:graphicFrameLocks noGrp="1"/>
          </p:cNvGraphicFramePr>
          <p:nvPr>
            <p:extLst/>
          </p:nvPr>
        </p:nvGraphicFramePr>
        <p:xfrm>
          <a:off x="8119" y="260648"/>
          <a:ext cx="8812352" cy="21188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57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685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076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4421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26226"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S.NO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ADI SOYADI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BİRİM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TİP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aseline="0" dirty="0" smtClean="0"/>
                        <a:t>ÜNVAN</a:t>
                      </a:r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6533">
                <a:tc>
                  <a:txBody>
                    <a:bodyPr/>
                    <a:lstStyle/>
                    <a:p>
                      <a:pPr algn="l"/>
                      <a:endParaRPr lang="tr-TR" sz="14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/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SULTAN </a:t>
                      </a:r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YAVUZ EROĞLU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BESYO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KURUM İÇİ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40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ÖĞR. ÜYESİ</a:t>
                      </a:r>
                      <a:endParaRPr lang="tr-TR" sz="1400" dirty="0" smtClean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1670">
                <a:tc>
                  <a:txBody>
                    <a:bodyPr/>
                    <a:lstStyle/>
                    <a:p>
                      <a:pPr algn="l"/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SİNAN KUTLUAY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4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MÜHENDİSLİK</a:t>
                      </a:r>
                      <a:r>
                        <a:rPr lang="tr-TR" sz="140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FAK.</a:t>
                      </a:r>
                      <a:endParaRPr lang="tr-TR" sz="140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4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KURUM İÇİ</a:t>
                      </a:r>
                      <a:endParaRPr lang="tr-TR" sz="140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4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40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ÖĞR. ÜYESİ</a:t>
                      </a:r>
                      <a:endParaRPr lang="tr-TR" sz="140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3058">
                <a:tc>
                  <a:txBody>
                    <a:bodyPr/>
                    <a:lstStyle/>
                    <a:p>
                      <a:pPr algn="l"/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MESUT BEKİROĞULLARI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MÜHENDİSLİK FAKÜLTESİ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KURUM İÇİ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40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ÖĞR. ÜYESİ</a:t>
                      </a:r>
                      <a:endParaRPr lang="tr-TR" sz="1400" dirty="0" smtClean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365">
                <a:tc>
                  <a:txBody>
                    <a:bodyPr/>
                    <a:lstStyle/>
                    <a:p>
                      <a:pPr algn="l"/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İSKENDER GELİR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EĞTİM</a:t>
                      </a:r>
                      <a:r>
                        <a:rPr lang="tr-TR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FAKÜLTESİ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İÇİ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DR. ÖĞR.</a:t>
                      </a:r>
                      <a:r>
                        <a:rPr lang="tr-TR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ÜYESİ</a:t>
                      </a:r>
                      <a:endParaRPr lang="tr-TR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65599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8000" r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95536" y="122312"/>
            <a:ext cx="7467600" cy="786408"/>
          </a:xfrm>
        </p:spPr>
        <p:txBody>
          <a:bodyPr>
            <a:normAutofit fontScale="90000"/>
          </a:bodyPr>
          <a:lstStyle/>
          <a:p>
            <a:pPr algn="ctr"/>
            <a:r>
              <a:rPr lang="tr-TR" u="sng" dirty="0" smtClean="0"/>
              <a:t/>
            </a:r>
            <a:br>
              <a:rPr lang="tr-TR" u="sng" dirty="0" smtClean="0"/>
            </a:br>
            <a:r>
              <a:rPr lang="tr-TR" sz="2200" b="1" u="sng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YILI ÖĞRETİM GÖREVLİSİ HAREKETLİLİĞİ </a:t>
            </a:r>
            <a:endParaRPr lang="tr-TR" sz="22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23528" y="1196752"/>
            <a:ext cx="8568952" cy="5661248"/>
          </a:xfrm>
        </p:spPr>
        <p:txBody>
          <a:bodyPr/>
          <a:lstStyle/>
          <a:p>
            <a:pPr fontAlgn="t">
              <a:buNone/>
            </a:pPr>
            <a:r>
              <a:rPr lang="tr-TR" sz="2000" b="1" dirty="0" smtClean="0">
                <a:solidFill>
                  <a:srgbClr val="00B0F0"/>
                </a:solidFill>
              </a:rPr>
              <a:t>AÇIKTAN veya NAKLEN </a:t>
            </a:r>
            <a:r>
              <a:rPr lang="tr-TR" sz="2000" dirty="0" smtClean="0">
                <a:solidFill>
                  <a:srgbClr val="00B0F0"/>
                </a:solidFill>
              </a:rPr>
              <a:t>ATANAN ile </a:t>
            </a:r>
            <a:r>
              <a:rPr lang="tr-TR" sz="2000" b="1" dirty="0" smtClean="0">
                <a:solidFill>
                  <a:srgbClr val="00B0F0"/>
                </a:solidFill>
              </a:rPr>
              <a:t>KURUMİÇİ</a:t>
            </a:r>
            <a:r>
              <a:rPr lang="tr-TR" sz="2000" dirty="0" smtClean="0">
                <a:solidFill>
                  <a:srgbClr val="00B0F0"/>
                </a:solidFill>
              </a:rPr>
              <a:t> YÜKSELENLER</a:t>
            </a:r>
          </a:p>
          <a:p>
            <a:pPr fontAlgn="t"/>
            <a:endParaRPr lang="tr-TR" sz="2400" b="1" dirty="0" smtClean="0"/>
          </a:p>
          <a:p>
            <a:r>
              <a:rPr lang="tr-TR" sz="2400" b="1" dirty="0" smtClean="0"/>
              <a:t>PROFESÖR</a:t>
            </a:r>
            <a:endParaRPr lang="tr-TR" sz="2400" dirty="0"/>
          </a:p>
        </p:txBody>
      </p:sp>
      <p:graphicFrame>
        <p:nvGraphicFramePr>
          <p:cNvPr id="4" name="3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9613570"/>
              </p:ext>
            </p:extLst>
          </p:nvPr>
        </p:nvGraphicFramePr>
        <p:xfrm>
          <a:off x="356692" y="1772816"/>
          <a:ext cx="8424936" cy="4312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85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477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386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30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469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S.NO</a:t>
                      </a:r>
                      <a:endParaRPr lang="tr-TR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ADI SOYADI</a:t>
                      </a:r>
                      <a:endParaRPr lang="tr-TR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BİRİM</a:t>
                      </a:r>
                      <a:endParaRPr lang="tr-TR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TİP</a:t>
                      </a:r>
                      <a:endParaRPr lang="tr-TR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ÜNVAN</a:t>
                      </a:r>
                      <a:endParaRPr lang="tr-TR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312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OZAN 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KORKMAZ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ERUH 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MYO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NAKLEN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5544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YAHYA NAS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NAKLEN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8776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TUBA BAKAN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AÇIKTAN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016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ADEM AYATA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AÇIKTAN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7248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MEHMET MUNİR BENEK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NAKLEN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0480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YASEMİN CEYLAN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AÇIKTAN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5720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SONGÜL KARTAL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AÇIKTAN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HATİCE BURAK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MÜHENDİSLİK FAKÜLTESİ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NAKLEN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SABRİ TOĞLUK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M.Y.O.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NAKLEN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ZEKERİYA AKIN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M.Y.O.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NAKLEN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BUŞRA CEREN DEMİREL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M.Y.O.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NAKLEN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7329010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HASAN SARITAŞ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YÜKSEKOKULU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AÇIKTAN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0747949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SİDAR GÜL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YÜKSEKOKULU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NAKLEN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5968224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İBRAHİM YILDIZ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SİİRT SOSYAL BİLİMLER MYO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NAKLEN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319885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428736"/>
            <a:ext cx="8329642" cy="5286412"/>
          </a:xfrm>
        </p:spPr>
        <p:txBody>
          <a:bodyPr/>
          <a:lstStyle/>
          <a:p>
            <a:pPr>
              <a:buNone/>
            </a:pPr>
            <a:endParaRPr lang="tr-TR" sz="2400" dirty="0" smtClean="0">
              <a:solidFill>
                <a:srgbClr val="00B0F0"/>
              </a:solidFill>
            </a:endParaRPr>
          </a:p>
          <a:p>
            <a:pPr>
              <a:buNone/>
            </a:pPr>
            <a:endParaRPr lang="tr-TR" dirty="0"/>
          </a:p>
        </p:txBody>
      </p:sp>
      <p:graphicFrame>
        <p:nvGraphicFramePr>
          <p:cNvPr id="4" name="3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158217"/>
              </p:ext>
            </p:extLst>
          </p:nvPr>
        </p:nvGraphicFramePr>
        <p:xfrm>
          <a:off x="323528" y="1124744"/>
          <a:ext cx="8064896" cy="48511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21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633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717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72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3034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S.NO</a:t>
                      </a:r>
                      <a:endParaRPr lang="tr-TR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ADI SOYADI</a:t>
                      </a:r>
                      <a:endParaRPr lang="tr-TR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BİRİM</a:t>
                      </a:r>
                      <a:endParaRPr lang="tr-TR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TİP</a:t>
                      </a:r>
                      <a:endParaRPr lang="tr-TR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ÜNVAN</a:t>
                      </a:r>
                      <a:endParaRPr lang="tr-TR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8776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ABDULLAH GÜNAY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SİİRT SOSYAL BİLİMLER MYO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AÇIKTAN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8776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FATMA KOÇ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SİİRT SOSYAL BİLİMLER MYO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AÇIKTAN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5152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GÜLİN TUĞÇE SÖYLEYİCİ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SİİRT SOSYAL BİLİMLER MYO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AÇIKTAN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7248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NALAN ASLAN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SİİRT SOSYAL BİLİMLER MYO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AÇIKTAN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0480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SÜMEYYE DALAGAN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SİİRT SOSYAL BİLİMLER MYO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AÇIKTAN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5720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HÜSAMETTİN NAS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SİİRT TEKNİK BİLİMLER MYO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AÇIKTAN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SERPİL PEKDOĞAN GÖZTOK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SİİRT TEKNİK BİLİMLER MYO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AÇIKTAN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HASAN EROĞLU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SİİRT TEKNİK BİLİMLER MYO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NAKLEN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MEHMET RIDVAN ALTINKUM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SİİRT TEKNİK BİLİMLER MYO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AÇIKTAN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75672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ELİF ÇAM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TASARIM MESLEK YÜKSEKOKULU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AÇIKTAN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NİHAN ŞENSOY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TASARIM MESLEK YÜKSEKOKULU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AÇIKTAN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NURBANU KAFADAR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TASARIM MESLEK YÜKSEKOKULU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AÇIKTAN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59183993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CİHAN YILDIRIM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YABANCI DİLLER YÜKSEKOKULU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NAKLEN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04882536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MESUT KİNEŞ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YABANCI DİLLER YÜKSEKOKULU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NAKLEN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49917547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SEDAT AKAY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YABANCI DİLLER YÜKSEKOKULU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NAKLEN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18685670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8640193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-36512" y="260648"/>
            <a:ext cx="82296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tr-TR" sz="3100" b="1" u="sng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/>
            </a:r>
            <a:br>
              <a:rPr lang="tr-TR" sz="3100" b="1" u="sng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tr-TR" sz="2200" b="1" u="sng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2019YILI ARAŞTIRMA GÖREVLİSİ HAREKETLİLİĞİ</a:t>
            </a:r>
            <a:endParaRPr lang="tr-TR" sz="2200" b="1" u="sng" dirty="0"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95536" y="1268760"/>
            <a:ext cx="8258204" cy="4713387"/>
          </a:xfrm>
        </p:spPr>
        <p:txBody>
          <a:bodyPr/>
          <a:lstStyle/>
          <a:p>
            <a:pPr>
              <a:buNone/>
            </a:pPr>
            <a:r>
              <a:rPr lang="tr-TR" sz="2000" b="1" dirty="0" smtClean="0">
                <a:solidFill>
                  <a:srgbClr val="00B0F0"/>
                </a:solidFill>
              </a:rPr>
              <a:t>AÇIKTAN veya NAKLEN </a:t>
            </a:r>
            <a:r>
              <a:rPr lang="tr-TR" sz="2000" dirty="0" smtClean="0">
                <a:solidFill>
                  <a:srgbClr val="00B0F0"/>
                </a:solidFill>
              </a:rPr>
              <a:t>ATANAN ile </a:t>
            </a:r>
            <a:r>
              <a:rPr lang="tr-TR" sz="2000" b="1" dirty="0" smtClean="0">
                <a:solidFill>
                  <a:srgbClr val="00B0F0"/>
                </a:solidFill>
              </a:rPr>
              <a:t>KURUMİÇİ</a:t>
            </a:r>
            <a:r>
              <a:rPr lang="tr-TR" sz="2000" dirty="0" smtClean="0">
                <a:solidFill>
                  <a:srgbClr val="00B0F0"/>
                </a:solidFill>
              </a:rPr>
              <a:t> YÜKSELENLER</a:t>
            </a:r>
          </a:p>
          <a:p>
            <a:pPr>
              <a:buNone/>
            </a:pPr>
            <a:endParaRPr lang="tr-TR" dirty="0"/>
          </a:p>
        </p:txBody>
      </p:sp>
      <p:graphicFrame>
        <p:nvGraphicFramePr>
          <p:cNvPr id="4" name="3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8490420"/>
              </p:ext>
            </p:extLst>
          </p:nvPr>
        </p:nvGraphicFramePr>
        <p:xfrm>
          <a:off x="391861" y="1772816"/>
          <a:ext cx="8208912" cy="22990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38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7092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159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88861">
                <a:tc>
                  <a:txBody>
                    <a:bodyPr/>
                    <a:lstStyle/>
                    <a:p>
                      <a:pPr algn="ctr"/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S.NO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ADI SOYADI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BİRİM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TİP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ÜNVAN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2043">
                <a:tc>
                  <a:txBody>
                    <a:bodyPr/>
                    <a:lstStyle/>
                    <a:p>
                      <a:pPr algn="ctr"/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BARIŞ CAN GÜZEL</a:t>
                      </a:r>
                      <a:endParaRPr lang="tr-TR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VETERİNER FAKÜLTESİ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AÇIKTAN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ARŞ. GÖR.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2043">
                <a:tc>
                  <a:txBody>
                    <a:bodyPr/>
                    <a:lstStyle/>
                    <a:p>
                      <a:pPr algn="ctr"/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KÜBRANUR YILDIZ BAYHAN</a:t>
                      </a:r>
                      <a:endParaRPr lang="tr-TR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VETERİNER FAKÜLTESİ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AÇIKTAN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ARŞ. GÖR.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2043">
                <a:tc>
                  <a:txBody>
                    <a:bodyPr/>
                    <a:lstStyle/>
                    <a:p>
                      <a:pPr algn="ctr"/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SONGÜL ÖTKÜN</a:t>
                      </a:r>
                      <a:endParaRPr lang="tr-TR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VETERİNER</a:t>
                      </a:r>
                      <a:r>
                        <a:rPr lang="tr-TR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FAKÜLTESİ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AÇIKTAN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ARŞ. GÖR.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2043">
                <a:tc>
                  <a:txBody>
                    <a:bodyPr/>
                    <a:lstStyle/>
                    <a:p>
                      <a:pPr algn="ctr"/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MESUT ARSLAN</a:t>
                      </a:r>
                      <a:endParaRPr lang="tr-TR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YABANCI DİLLER YO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OHAL KARARI İLE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ARŞ. GÖR.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2043">
                <a:tc>
                  <a:txBody>
                    <a:bodyPr/>
                    <a:lstStyle/>
                    <a:p>
                      <a:pPr algn="ctr"/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YEŞİM</a:t>
                      </a:r>
                      <a:r>
                        <a:rPr lang="tr-TR" sz="12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DAL</a:t>
                      </a:r>
                      <a:endParaRPr lang="tr-TR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ZİRAAT FAKÜLTESİ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AÇIKTAN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ARŞ. GÖR.</a:t>
                      </a:r>
                      <a:endParaRPr lang="tr-TR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476672"/>
            <a:ext cx="8686800" cy="107043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tr-TR" sz="2000" b="1" cap="none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YILI İÇERİSİNDE </a:t>
            </a:r>
            <a:r>
              <a:rPr lang="tr-TR" sz="2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Üniversitemizden </a:t>
            </a:r>
            <a:r>
              <a:rPr lang="tr-TR" sz="2000" b="1" cap="none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AYRILAN </a:t>
            </a:r>
            <a:br>
              <a:rPr lang="tr-TR" sz="2000" b="1" cap="none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2000" b="1" cap="none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AKADEMİK PERSONELLER</a:t>
            </a:r>
            <a:endParaRPr lang="tr-TR" sz="2000" b="1" cap="none" dirty="0">
              <a:solidFill>
                <a:schemeClr val="bg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3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326580"/>
              </p:ext>
            </p:extLst>
          </p:nvPr>
        </p:nvGraphicFramePr>
        <p:xfrm>
          <a:off x="251520" y="1412776"/>
          <a:ext cx="8667432" cy="42997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42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706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9088"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S.N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ADI SOYADI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BİRİM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TİP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aseline="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ÜNVAN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9088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ANIL DENİZ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FEN-EDEBİYAT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F.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İSTİFA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ARAŞTIRMA GÖREVLİSİ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9088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BURHANETTİN ÖZDEMİR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EĞİTİM FAKÜLTESİ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İSTİFA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DOKTOR ÖĞRETİM ÜYESİ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2601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BÜLENT AKIN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FEN-EDEBİYAT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F.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NAKLEN AYRILDI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DOKTOR ÖĞRETİM ÜYESİ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9088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tr-TR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ESEF HAKAN TOYTOK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EĞİTİM FAKÜLTESİ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NAKLEN AYRILDI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DOKTOR ÖĞRETİM ÜYESİ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2601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HACI İSMAİL ARSLANTAŞ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EĞİTİM FAKÜLTESİ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NAKLEN AYRILDI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DOÇENT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9088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HASAN KURNAZ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EĞİTİM FAKÜLTESİ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GÖREVİNDEN ÇEKİLMİŞ SAYILMA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DOKTOR ÖĞRETİM ÜYESİ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2601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İHSAN HASAN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İLAHİYAT FAKÜLTESİ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GÖREV SÜRESİ BİTİMİ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ÖĞRETİM GÖREVLİSİ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9088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tr-TR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İHSAN SÜREYYA SIRMA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İLAHİYAT FAKÜLTESİ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YAŞ HADDİNDEN EMEKLİ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PROFESÖR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98707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tr-TR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İLYAS SUVAĞCI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FEN-EDEBİYAT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F.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NAKLEN AYRILDI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ARAŞTIRMA GÖREVLİSİ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98707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tr-TR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ZELAL KARAKOÇ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VETERİNER FAKÜLTESİ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İSTİFA</a:t>
                      </a:r>
                    </a:p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DOKTOR ÖĞRETİM ÜYESİ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3765385"/>
              </p:ext>
            </p:extLst>
          </p:nvPr>
        </p:nvGraphicFramePr>
        <p:xfrm>
          <a:off x="179512" y="1052736"/>
          <a:ext cx="8497513" cy="38320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0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080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88031"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S.NO</a:t>
                      </a:r>
                      <a:endParaRPr lang="tr-TR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ADI SOYADI</a:t>
                      </a:r>
                      <a:endParaRPr lang="tr-TR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BİRİM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TİP</a:t>
                      </a:r>
                      <a:endParaRPr lang="tr-TR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ÜNVAN</a:t>
                      </a:r>
                      <a:endParaRPr lang="tr-TR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41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tr-TR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MEHMET EMRE EREZ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FEN-EDEBİYAT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FAK.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NAKLEN AYRILDI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DR. 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ÖĞRETİM ÜYESİ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tr-TR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MEHMET TAHSİN ŞAHİN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FEN-EDEBİYAT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FAK.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İSTİFA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ARAŞTIRMA GÖREVLİSİ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tr-TR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MUSTAFA OĞUZHAN KAYA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VETERİNER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FAK.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NAKLEN AYRILDI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DOÇENT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tr-TR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NEJDET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ÖZALP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EĞİTİM FAKÜLTESİ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YAŞ HADDİNDEN EMEKLİ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ÖĞRETİM GÖREVLİSİ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5695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OĞUZHAN ÖZDEMİR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REKTÖRLÜK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İSTİFA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ÖĞRETİM GÖREVLİSİ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3800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tr-TR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ÖKKAŞ ARI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KURTALAN MYO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İSTİFA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ÖĞRETİM GÖREVLİSİ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8144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tr-TR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SEYRANİ MERSİN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VETERİNER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FAK.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VEFAT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DR 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ÖĞRETİM ÜYESİ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2424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tr-TR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SONER KÜNÇ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KURTALAN MYO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İSTİFA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ÖĞRETİM GÖREVLİSİ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5695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tr-TR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TUĞBA TURABİK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EĞİTİM FAKÜLTESİ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DİĞER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ARAŞTIRMA GÖREVLİSİ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8378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tr-TR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TURGUT NALBANT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EĞİTİM FAKÜLTESİ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VEFAT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ÖĞRETİM GÖREVLİSİ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5695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tr-TR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YAHYA SUZAN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YABANCI DİLLER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YO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İSTİFA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PROFESÖR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2800" b="1" cap="none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AKADEMİK GÜNCEL SAYILAR </a:t>
            </a:r>
            <a:endParaRPr lang="tr-TR" sz="2800" b="1" cap="none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5" name="4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4319193"/>
              </p:ext>
            </p:extLst>
          </p:nvPr>
        </p:nvGraphicFramePr>
        <p:xfrm>
          <a:off x="1691680" y="1390108"/>
          <a:ext cx="5832648" cy="45094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453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72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8223">
                <a:tc gridSpan="2"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AKADEMİK DOLU KADRO DURUMU</a:t>
                      </a:r>
                      <a:endParaRPr lang="tr-T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5981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PROFESÖR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27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5981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DOÇENT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44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5981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DOKTORA ÖĞTERİM ÜYESİ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176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5981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ÖĞRETİM </a:t>
                      </a:r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GÖREVLİSİ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152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5981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CARİ </a:t>
                      </a:r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ARAŞTIRMA GÖREVLİSİ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45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5981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ÖYP ARŞ.GÖR.:</a:t>
                      </a:r>
                      <a:r>
                        <a:rPr lang="tr-TR" sz="14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33/a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101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5981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ÖYP ARAŞTIRMA. GÖR.: 50/d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5981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ARAŞTIRMA</a:t>
                      </a:r>
                      <a:r>
                        <a:rPr lang="tr-TR" sz="14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GÖR.: 50/d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25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45155437"/>
                  </a:ext>
                </a:extLst>
              </a:tr>
              <a:tr h="295981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ÖNCELİKLİ </a:t>
                      </a:r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ALAN ARAŞ.GÖR. - 50/d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5981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1416 </a:t>
                      </a:r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ARAŞTIRMA GÖREVLİSİ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5981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 dirty="0" smtClean="0">
                          <a:solidFill>
                            <a:srgbClr val="00B0F0"/>
                          </a:solidFill>
                          <a:latin typeface="Times New Roman"/>
                        </a:rPr>
                        <a:t> AKADEMİK </a:t>
                      </a:r>
                      <a:r>
                        <a:rPr lang="tr-TR" sz="1600" b="1" i="0" u="none" strike="noStrike" dirty="0">
                          <a:solidFill>
                            <a:srgbClr val="00B0F0"/>
                          </a:solidFill>
                          <a:latin typeface="Times New Roman"/>
                        </a:rPr>
                        <a:t>TOPLAM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1" i="0" u="none" strike="noStrike" dirty="0" smtClean="0">
                          <a:solidFill>
                            <a:srgbClr val="00B0F0"/>
                          </a:solidFill>
                          <a:latin typeface="Times New Roman"/>
                        </a:rPr>
                        <a:t>590</a:t>
                      </a:r>
                      <a:endParaRPr lang="tr-TR" sz="1600" b="1" i="0" u="none" strike="noStrike" dirty="0">
                        <a:solidFill>
                          <a:srgbClr val="00B0F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5981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 dirty="0" smtClean="0">
                          <a:solidFill>
                            <a:srgbClr val="FF0000"/>
                          </a:solidFill>
                          <a:latin typeface="Times New Roman"/>
                        </a:rPr>
                        <a:t> İDARİ PERSONEL </a:t>
                      </a:r>
                      <a:r>
                        <a:rPr lang="tr-TR" sz="1600" b="1" i="0" u="none" strike="noStrike" dirty="0">
                          <a:solidFill>
                            <a:srgbClr val="FF0000"/>
                          </a:solidFill>
                          <a:latin typeface="Times New Roman"/>
                        </a:rPr>
                        <a:t>TOPLAM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1" i="0" u="none" strike="noStrike" dirty="0" smtClean="0">
                          <a:solidFill>
                            <a:srgbClr val="FF0000"/>
                          </a:solidFill>
                          <a:latin typeface="Times New Roman"/>
                        </a:rPr>
                        <a:t>302</a:t>
                      </a:r>
                      <a:endParaRPr lang="tr-TR" sz="1600" b="1" i="0" u="none" strike="noStrike" dirty="0">
                        <a:solidFill>
                          <a:srgbClr val="FF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5981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1" i="0" u="none" strike="noStrike" dirty="0" smtClean="0">
                          <a:solidFill>
                            <a:srgbClr val="00B050"/>
                          </a:solidFill>
                          <a:latin typeface="Times New Roman"/>
                        </a:rPr>
                        <a:t>SÜREKLİ İŞÇİ</a:t>
                      </a:r>
                      <a:endParaRPr lang="tr-TR" sz="1600" b="1" i="0" u="none" strike="noStrike" dirty="0">
                        <a:solidFill>
                          <a:srgbClr val="00B05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1" i="0" u="none" strike="noStrike" dirty="0" smtClean="0">
                          <a:solidFill>
                            <a:srgbClr val="00B050"/>
                          </a:solidFill>
                          <a:latin typeface="Times New Roman"/>
                        </a:rPr>
                        <a:t>180</a:t>
                      </a:r>
                      <a:endParaRPr lang="tr-TR" sz="1600" b="1" i="0" u="none" strike="noStrike" dirty="0">
                        <a:solidFill>
                          <a:srgbClr val="00B05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76382293"/>
                  </a:ext>
                </a:extLst>
              </a:tr>
              <a:tr h="295981">
                <a:tc>
                  <a:txBody>
                    <a:bodyPr/>
                    <a:lstStyle/>
                    <a:p>
                      <a:pPr algn="r" fontAlgn="b"/>
                      <a:r>
                        <a:rPr lang="tr-TR" sz="1200" b="1" i="0" u="none" strike="noStrike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GENEL </a:t>
                      </a:r>
                      <a:r>
                        <a:rPr lang="tr-TR" sz="1200" b="1" i="0" u="none" strike="noStrike" dirty="0">
                          <a:solidFill>
                            <a:schemeClr val="bg1"/>
                          </a:solidFill>
                          <a:latin typeface="Times New Roman"/>
                        </a:rPr>
                        <a:t>TOPLAM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1" i="0" u="none" strike="noStrike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1072</a:t>
                      </a:r>
                      <a:endParaRPr lang="tr-TR" sz="1800" b="1" i="0" u="none" strike="noStrike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2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3339411"/>
              </p:ext>
            </p:extLst>
          </p:nvPr>
        </p:nvGraphicFramePr>
        <p:xfrm>
          <a:off x="611560" y="1268760"/>
          <a:ext cx="8064896" cy="4482836"/>
        </p:xfrm>
        <a:graphic>
          <a:graphicData uri="http://schemas.openxmlformats.org/drawingml/2006/table">
            <a:tbl>
              <a:tblPr/>
              <a:tblGrid>
                <a:gridCol w="39715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933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EĞİTİM FAKÜLTESİ 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FEN EDEBİYAT FAKÜLTESİ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742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MAHMUT TOPRAK  FAKÜLTE SEKRETERİ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MEHMET EFE FAKÜLTE SEKRETERİ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742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M.REŞİT GÜNEŞ TEKNİSYEN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HAMİT YARDIM ŞEF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966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ÖMER TEKİN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H.SÜLEYMAN ERTEK  TEKNİKER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420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MUHSİN DAŞÇI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MUHAMMED ELDEN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900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MAHMUT ERDOĞAN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İSMAİL DİZMAN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ZEHRA DİNLER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 b="1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000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RESUL BATUR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 b="1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8546"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İKTİSADİ VE İDARİ BİLİMLER FAKÜLTESİ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8546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200" b="1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VEFAADDİN ERDEMCİ FAÜLTE SEKRETERİ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8976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200" b="1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M.FATİH SEVEN 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742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GÜZEL SANATLAR VE TASARIM FAKÜLTESİ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MUHAMMED BAYKARA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966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YUNUS ASLAN  FAKÜLTE SEKRETERİ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NEJDET TİGÜ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7007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BEDRETTİN SİĞA AYNİYAT SAYMANI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MÜSLİM KİNEŞ 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5247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YUSUF İLHAN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 b="1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05247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VEYSEL TUFAN BİL. 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 b="1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5" name="4 Başlık"/>
          <p:cNvSpPr>
            <a:spLocks noGrp="1"/>
          </p:cNvSpPr>
          <p:nvPr>
            <p:ph type="title"/>
          </p:nvPr>
        </p:nvSpPr>
        <p:spPr>
          <a:xfrm>
            <a:off x="467544" y="908720"/>
            <a:ext cx="7467600" cy="432048"/>
          </a:xfrm>
        </p:spPr>
        <p:txBody>
          <a:bodyPr>
            <a:normAutofit fontScale="90000"/>
          </a:bodyPr>
          <a:lstStyle/>
          <a:p>
            <a:r>
              <a:rPr lang="tr-TR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İDARİ PERSONEL VE GÖREV YAPTIĞI BİRİM</a:t>
            </a:r>
            <a:r>
              <a:rPr lang="tr-TR" dirty="0" smtClean="0"/>
              <a:t/>
            </a:r>
            <a:br>
              <a:rPr lang="tr-TR" dirty="0" smtClean="0"/>
            </a:br>
            <a:endParaRPr lang="tr-TR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5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3849909"/>
              </p:ext>
            </p:extLst>
          </p:nvPr>
        </p:nvGraphicFramePr>
        <p:xfrm>
          <a:off x="539552" y="764704"/>
          <a:ext cx="7992888" cy="4792146"/>
        </p:xfrm>
        <a:graphic>
          <a:graphicData uri="http://schemas.openxmlformats.org/drawingml/2006/table">
            <a:tbl>
              <a:tblPr/>
              <a:tblGrid>
                <a:gridCol w="40439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489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469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İLAHİYAT FAKÜLTESİ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MÜHENDİSLİK FAKÜLTESİ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469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M.ZİHNİ AKKKOYUN FAKÜLTE SEKRETERİ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T.SEDAT HAKSEVER FAKÜLTE SEKRETERİ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535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AKİF TOPRAK  ŞEF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CEMRE ÇİÇEK ŞEF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535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NEJDET ŞAHİN BİL.İŞLT.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İBRAHİM AKDEMİR ŞEF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535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HALİDE KAYAR BİL.İŞLT.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ABDULKADİR ASLAN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535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M. ALİ SONAR BİL.İŞLT.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DİLEK TUNÇEL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535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BAYRAM TEKEŞ MEMUR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ZÜLKÜF YERLİKAYA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0535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MİRZA SEZGİN HİZMETLİ 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M.ŞAKİR KURHAN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469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MURAT APAKHAN HİZMETLİ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ALİ ÖZDEMİR HİZMETLİ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469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SAĞLIK BİLİMLERİ FAKÜLTESİ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TIP FAKÜLTESİ 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469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ADNAN KARANFİL FAKÜLTE SEKRETERİ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FERHAN ARSLAN FAKÜLTE SEKRETERİ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469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SEFER ERDEMCİ AYNİYAT SAYMANI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PINAR ERKOYUNCU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469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SIDDIK ÖZER 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HASAN ELİNÇ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469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HACI YILMAZ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ESRA ASLAN 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3469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ALİ KAMEL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3469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MUHSİN BEYDOĞAN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3469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VEYSİ EVİN HİZMETLİ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34693"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34693"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34693"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34693"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5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6071797"/>
              </p:ext>
            </p:extLst>
          </p:nvPr>
        </p:nvGraphicFramePr>
        <p:xfrm>
          <a:off x="395536" y="1196752"/>
          <a:ext cx="8136904" cy="4905878"/>
        </p:xfrm>
        <a:graphic>
          <a:graphicData uri="http://schemas.openxmlformats.org/drawingml/2006/table">
            <a:tbl>
              <a:tblPr/>
              <a:tblGrid>
                <a:gridCol w="40812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556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454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VETERİNER FAKÜLTESİ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ZİRAAT </a:t>
                      </a:r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FAKÜLTESİ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19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FATİH KESİCİ FAKÜLTE SEKRETERİ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ÖMER ÜCE FAKÜLTE SEKRETERİ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019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ÇİĞDEM RAZİ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HADİ ÖNCÜ 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019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CENGİZ KURTAK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NEDİM BOZDAĞ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019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ADİL ŞEN 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AYŞE ADİN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019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İHSAN ÜLDES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METİN BEĞER HİZMETLİ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019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RAHMİ DOĞAN HAYVAN SAĞLIK MEM.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İSMAİL BAYKARA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454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YUNUS KELEPÇE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454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MEHMET ŞEHİTOĞLU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0" algn="just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endParaRPr lang="tr-TR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454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ESMA KAYHAN HAYVAN BAKICISI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0" algn="just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endParaRPr lang="tr-TR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3675872"/>
                  </a:ext>
                </a:extLst>
              </a:tr>
              <a:tr h="23454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MEHMET KALKAN HİZMETLİ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0" algn="just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endParaRPr lang="tr-TR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36185393"/>
                  </a:ext>
                </a:extLst>
              </a:tr>
              <a:tr h="23454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BEDEN EĞİTİMİ VE SPOR </a:t>
                      </a:r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YÜKSEKOKULU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TURİZM </a:t>
                      </a:r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İŞLETMECİLİĞİ </a:t>
                      </a:r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 OTELCİLİK </a:t>
                      </a:r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YÜKSEKOKULU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019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BEKİR ÇİFTÇİ YÜKSEKOKUL SEKRETERİ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M.SELİM ASLAN YÜKSEKOKUL SEKRETERİ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499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AYTEN KAYRAN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RAMAZAN DESTAN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499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MUHSİN AKDEMİR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CENNET İNAN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499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RIDVAN BAĞÇECİ BİL.İŞLT. 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ŞAHİN BAYKAN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94507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REMZİ AKSU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İBRAHİM YILDIZ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NEVZAT ALP ANTRENÖR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78200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MEHMET NAİM DİLDİRİM ANTRENÖR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3549678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ALİ DİLDİRİM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44872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endParaRPr lang="tr-TR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397283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5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2107953"/>
              </p:ext>
            </p:extLst>
          </p:nvPr>
        </p:nvGraphicFramePr>
        <p:xfrm>
          <a:off x="107504" y="620688"/>
          <a:ext cx="8280920" cy="4882510"/>
        </p:xfrm>
        <a:graphic>
          <a:graphicData uri="http://schemas.openxmlformats.org/drawingml/2006/table">
            <a:tbl>
              <a:tblPr/>
              <a:tblGrid>
                <a:gridCol w="41044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764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YABANCI DİLLER </a:t>
                      </a:r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YÜKSEKOKULU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ERUH MESLEK YÜKSEKOKULU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TACETTİN ERDEN YÜKSEKOKUL SEKRETERİ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M.ALİ AKSOY YÜKSEKOKUL SEKRETERİ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ENDER EMRE ETİZ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ABDURRAHİM ŞİLKEN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SİNAN DEMİR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MEHMET AZGER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RESUL BULUT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ŞAKİR AKYÜREK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endParaRPr lang="tr-TR" sz="10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0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endParaRPr lang="tr-TR" sz="10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0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endParaRPr lang="tr-TR" sz="10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0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69850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endParaRPr lang="tr-TR" sz="10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0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6985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000" b="0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0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KURTALAN MESLEK YÜKSEKOKULU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SAĞLIK HİZMETLERİ MESLEK YÜKSEKOKULU 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M.ABDULVAHAP </a:t>
                      </a:r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SANCAR YÜKSEKOKUL </a:t>
                      </a:r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SEKRETERİ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M.AYDIN BEŞTAŞ YÜKSEKOKUL SEKRETERİ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NİHAT AYDIN TEKNİSYEN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GÜLŞEN AYBEK ŞEF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ERKAN ARTA TEKNİSYEN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FETHULLAH ERDAL ŞEF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529680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HASAN BİL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ABDULLAH ENSARİ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HALİT ALPNAR 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FARİS ABAÇA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M.SALİH DİLEK TEKNİSYEN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GIYASETTİN ULUŞIK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088422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REFİK POLAT HİZMETLİ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7070843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OSMAN KIZILARSLAN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8180562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0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787811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0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376589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0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200662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9781085"/>
              </p:ext>
            </p:extLst>
          </p:nvPr>
        </p:nvGraphicFramePr>
        <p:xfrm>
          <a:off x="467544" y="1556792"/>
          <a:ext cx="7344816" cy="4364355"/>
        </p:xfrm>
        <a:graphic>
          <a:graphicData uri="http://schemas.openxmlformats.org/drawingml/2006/table">
            <a:tbl>
              <a:tblPr/>
              <a:tblGrid>
                <a:gridCol w="3672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724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SOSYAL BİLİMLER </a:t>
                      </a:r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MESLEK</a:t>
                      </a:r>
                      <a:r>
                        <a:rPr lang="tr-TR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YÜKSEKOKULU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TASARIM MESLEK </a:t>
                      </a:r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YÜKSEKOKULU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911520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HALİL ASUT YÜKSEKOKUL </a:t>
                      </a:r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SEKRETERİ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İBRAHİM AKYÜZLÜ YÜKSEKOKUL SEKRETERİ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M.MÜNİR DEMİREL 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NACİ ERDEM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ÖZLEM CAN 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HÜSEYİN YILMAZ 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HAMİT YILDIZ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KIYMET ÇAKIR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0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TEKNİK BİLİMLER </a:t>
                      </a:r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MESLEK</a:t>
                      </a:r>
                      <a:r>
                        <a:rPr lang="tr-TR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YÜKSEKOKULU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69850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accent2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0443793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TUNCER KAÇHAN YÜKSEKOKUL SEKRETERİ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0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86382154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ZAHİT SEVGİLİ 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0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9284940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M.SALİH ABAÇA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0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3914740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YUNUS KESKİN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0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0417981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NURAN EVİN MEMUR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0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1276067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AGİT KAMEL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0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118030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ŞEFİK DOĞAN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0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0535030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NEFİSE ÇİFTÇİ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0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66111944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0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595308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7943699"/>
              </p:ext>
            </p:extLst>
          </p:nvPr>
        </p:nvGraphicFramePr>
        <p:xfrm>
          <a:off x="251520" y="1196752"/>
          <a:ext cx="7272808" cy="4147185"/>
        </p:xfrm>
        <a:graphic>
          <a:graphicData uri="http://schemas.openxmlformats.org/drawingml/2006/table">
            <a:tbl>
              <a:tblPr/>
              <a:tblGrid>
                <a:gridCol w="31735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99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1457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Yu Gothic UI Semibold" panose="020B0700000000000000" pitchFamily="34" charset="-128"/>
                          <a:cs typeface="Times New Roman" panose="02020603050405020304" pitchFamily="18" charset="0"/>
                        </a:rPr>
                        <a:t>GENEL SEKRETERLİK  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Yu Gothic UI Semibold" panose="020B0700000000000000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STRATEJİ GELİŞTİRME DAİRE BAŞKANLIĞI 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338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ABDULKADİR IŞIK GENEL SEKRETER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EBUBEKİR SEVEN DAİRE BAŞKAN V.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338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Ö.FETHİ ÇELEPÇIKAY GEN. SEKR.YARD.V.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ÖMÜR KIZILKAN ŞUBE MÜDÜRÜ V.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338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EDİP EPÇAÇAN YÜKSEKOKUL SEK.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FİKRET BAŞÇI MALİ.HİZ.UZM.YRD.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338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CANAN SEVEN ÖZEL KALEM MÜDÜRÜ V.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YİĞİT AKAR MALİ.HİZ.UZM.YRD.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338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MEHMET YATKIN ŞEF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M.TAHİR ÇELİK 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338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ESRA KÜÇÜK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HÜSAMETTİN AKSU ŞEF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338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İBRAHİM ŞAHİN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AHMET HAN AKYILDIZ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338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HAKAN ÖZÇİÇEK 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YAŞAR YILDIRIM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338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YALÇIN YILMAZ 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İDRİS YILDIZ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338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OSMAN KAYAR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ÖMER FARUK GÜREL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338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MÜNEVVER SALTUK 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İBRAHİM AYDIN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338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ENES KARAHANÇER ŞEF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SEMRA ELÇİ HİZMETLİ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338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ŞAKİR ERTAŞ ŞOFÖR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61457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EMRULLAH KAYA TEKNİSYEN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0" algn="l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endParaRPr lang="tr-TR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61457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MESUT BUYUN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61457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ŞEFİK ÇAKIR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3506642"/>
                  </a:ext>
                </a:extLst>
              </a:tr>
              <a:tr h="261457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ENGİN ULAÇ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5362392"/>
                  </a:ext>
                </a:extLst>
              </a:tr>
              <a:tr h="261457">
                <a:tc>
                  <a:txBody>
                    <a:bodyPr/>
                    <a:lstStyle/>
                    <a:p>
                      <a:pPr marL="69850" algn="l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0"/>
                        </a:spcAft>
                      </a:pPr>
                      <a:endParaRPr lang="tr-TR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752105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1278544"/>
              </p:ext>
            </p:extLst>
          </p:nvPr>
        </p:nvGraphicFramePr>
        <p:xfrm>
          <a:off x="539552" y="1052736"/>
          <a:ext cx="7200800" cy="5415841"/>
        </p:xfrm>
        <a:graphic>
          <a:graphicData uri="http://schemas.openxmlformats.org/drawingml/2006/table">
            <a:tbl>
              <a:tblPr/>
              <a:tblGrid>
                <a:gridCol w="34563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444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0140"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YAPI İŞLERİ VE TEKNİK DAİRE </a:t>
                      </a: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BAŞKANLIĞI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ÖĞRENCİ İŞLERİ DAİRE BAŞKANLIĞI 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418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TEKİN ÖZTEMİZ DAİRE BAŞKANI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EMİN ÇİFTÇİ  DAİRE BAŞKAN V.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418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MUSA BUTUR ŞUBE MÜDÜRÜ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ERDAL ÇİÇEK ŞUBE MÜDÜR V.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12982521"/>
                  </a:ext>
                </a:extLst>
              </a:tr>
              <a:tr h="19418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NESİH GÜL MÜHENDİS ŞUBE MÜDÜR V.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YAVUZ SELİM İÇİN ŞEF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418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SONGÜL KİNEŞ ŞEF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MURAT BURAN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18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HÜSEYİN TÜRK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TURAN SARIYER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418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KASIM KURT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SERVET KARAHAN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418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SERVET GÜNGÖRMEZ MÜHENDİS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ABDULLAH DEMİR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418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İBRAHİM YALÇINOĞLU MÜHENDİS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SERHAT NAS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418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ŞİNASİ ONAR MÜHENDİS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VEYSEL KARAÇAY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418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FIRAT ŞİMŞEK MÜHENDİS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ŞAFİH ECER HİZMETLİ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418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MEHMET YÜZER MÜHENDİS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418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MUSTAFA KAPLAN MİMAR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9418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MESUT NAS TEKNİKER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9418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ÖMER SİNAN DİRİKOLU TEKNİKER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BİLGİ İŞLEM DAİRE BAŞKANLIĞI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9418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SERVET ERDABAKOĞLU TEKNİKER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EDİP ERTAŞ DAİRE BAŞKANI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9418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MAHMUT YILDIZ TEKNİKER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MANSUR BEŞTAŞ ŞUBE MÜDÜRÜ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9418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MEHMET FATİH SOBACI TEKNİKER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AYHAN TALAY MÜHENDİS (ŞUBE MÜDÜR V.)</a:t>
                      </a:r>
                    </a:p>
                    <a:p>
                      <a:pPr algn="l" fontAlgn="b"/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9418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MELİS KANCA TEKNİKER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BURHAN ÖZDEMİR MÜHENDİS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9418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ABDÜLRAHMAN UZUN TEKNİSYEN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HAYRETTİN TOPRAK TEKNİKER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9418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ERHAN ACAR TEKNİSYEN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BEDRETTİN TOPRAK TEKNİKER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9418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METİN MAÇ TEKNİSYEN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CELAL KARABULUT TEKNİKER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9418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M. EMİN ATAKER TEKNİSYEN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BİLAL KOÇ TEKNİSYEN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9418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YAVUZ ÇALAPÇIKAY TEKNİSYEN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YILDIRIM SOYLU TEKNİSYEN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9418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YAŞAR OMURCAN MÜHENDİS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MÜNİR İMRE HİZMETLİ 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9418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ÇETİN ÖZTÜRK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SAİT KAYRAN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580614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4158976"/>
              </p:ext>
            </p:extLst>
          </p:nvPr>
        </p:nvGraphicFramePr>
        <p:xfrm>
          <a:off x="395536" y="1196752"/>
          <a:ext cx="7704856" cy="4823434"/>
        </p:xfrm>
        <a:graphic>
          <a:graphicData uri="http://schemas.openxmlformats.org/drawingml/2006/table">
            <a:tbl>
              <a:tblPr/>
              <a:tblGrid>
                <a:gridCol w="43204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43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583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KÜTÜP. </a:t>
                      </a: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VE </a:t>
                      </a: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DOKUMANTASYON </a:t>
                      </a: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DAİRE </a:t>
                      </a: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BAŞKANLIĞI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PERSONEL DAİRE BAŞKANLIĞI 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181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KEMAL ERDEMCİ DAİRE BAŞKANI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ÖMER ÖREN DAİRE BAŞKANI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81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SÜLEYMAN BATUR GENEL SEK.Y.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MEHMET GÜNEY ŞUBE MÜDÜRÜ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181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İBRAHİM DİNLER ŞUBE MÜDÜRÜ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SABRİ SEVGİ ŞUBE MÜDÜRÜ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181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FATİH AKKOYUN ŞEF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YAKUP KARS ŞUBE MÜDÜRÜ V.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181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MEHMET İNAN KÜTÜPHANECİ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ABDULHAKİM BEYHAN TEKNİKER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181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ESRA DİRİARIN KÜTÜPHANECİ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ZAHİDE KOYUNCU ŞEF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181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HAZEL DURMAZ KÜTÜPHANECİ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MEHMET TİMUR ARPACIK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181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DENİZ ÇELİK KÜTÜPHANECİ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VEYSİ SAMİAN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181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ABDURREZAK YILDIRIM BİL.İŞLT.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MUHDİ SEVGİ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181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RAMAZAN TOKDEMİR BİL.İŞLT.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AHMET ÇİFTÇİ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181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ŞAKİR</a:t>
                      </a:r>
                      <a:r>
                        <a:rPr lang="tr-TR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CAN BİL.İŞLT.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BAYRAM ERDEM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181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NEZİR KILIÇER BİL.İŞLT.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İSMAİL BUDAK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181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UĞUR AYBİ MEMUR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BAYRAM ÖZER ŞEF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181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BAHAR YILDIZ BİL.İŞLT.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ABDURRAHMAN DELEN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7485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SABRİYE ÇAKIR HİZMETLİ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87485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OSMAN BİLİ HİZMETLİ 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4436067"/>
                  </a:ext>
                </a:extLst>
              </a:tr>
              <a:tr h="287485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ABDULBAKİ OKUYUCU HİZMETLİ 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895621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2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4852308"/>
              </p:ext>
            </p:extLst>
          </p:nvPr>
        </p:nvGraphicFramePr>
        <p:xfrm>
          <a:off x="323528" y="1124743"/>
          <a:ext cx="7704856" cy="4993005"/>
        </p:xfrm>
        <a:graphic>
          <a:graphicData uri="http://schemas.openxmlformats.org/drawingml/2006/table">
            <a:tbl>
              <a:tblPr/>
              <a:tblGrid>
                <a:gridCol w="39604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444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457"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SAĞLIK KÜLTÜR VE SPOR DAİRE </a:t>
                      </a: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BAŞKANLIĞI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İDARİ VE MALİ İŞLER DAİRE </a:t>
                      </a: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BAŞKANLIĞI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985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SELİM KELEŞ DAİRE BAŞKANI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M.KAZIM BENEK DAİRE BAŞKAN V.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985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BURHANETTİN TAPİNÇ ŞUBE MÜDÜRÜ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M.HASAN GÜL ŞUBE MÜDÜRÜ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985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EMİN ŞEN ŞUBE MÜDÜRÜ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KENAN ŞEN ŞUBE MÜDÜRÜ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985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M.A.KADİR GÜLTEKİN  ŞUBE M.VEK.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ÖZKAN YILDIZ ŞUBE MÜDÜRÜ V.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985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LÜTFÜ CEZLAN DİŞ HEKİMİ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SELÇUK GÖNDER SİVİL SAVUNMA UZMANI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985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MUHAMMED SANCAR 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A.İHSAN ÖLMEZ ŞEF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985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VAHİDE BAŞKAN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ABBAS EREKİNCİ ŞEF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985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İLHAMİ YİĞİT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M.ALİ KARA ŞEF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985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EMİN BAĞAÇ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YILMAZ ERDAL KORUMA MEMURU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985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FADIL ÜRE ŞEF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NURETTİN KARA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985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MELEK YILMAZ SAĞLIK TEKNİS.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REFİK KURT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985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SELDA TAŞAN AKSU HEMŞİRE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MALİK KOÇKAN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985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IŞIK YILMAZ ALTINOK HEMŞİRE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CEREN TEKİN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985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ZEYNEP BERBER HEMŞİRE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YUSUF AKDOĞAN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985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AHMET KARAKUZU PSİKOLOG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SELAMİ TAYBOĞA MEMUR (ŞOFÖR)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8985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ÜMRAN GÖĞÜN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ŞERİF ERYEŞİL TEKNİSYEN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8985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MEHMET EMİN DEMİR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AHMET ŞEN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8985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NEVZET ERDEM HİZMETLİ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HÜSNÜ BEYTEKİN ŞOFÖR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8985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AHMET ASUS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METİN AYSELİ HİZMETLİ (ŞOFÖR)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89856">
                <a:tc>
                  <a:txBody>
                    <a:bodyPr/>
                    <a:lstStyle/>
                    <a:p>
                      <a:pPr algn="l" fontAlgn="b"/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M.CAN ÇOBAN ŞOFÖR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89856">
                <a:tc>
                  <a:txBody>
                    <a:bodyPr/>
                    <a:lstStyle/>
                    <a:p>
                      <a:pPr algn="l" fontAlgn="b"/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FERDİ BUDAK ŞOFÖR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89856"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ERSİN GÜNEY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87251"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endParaRPr lang="tr-TR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ALİ ESEN HİZMETLİ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89856"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89856"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4246781"/>
              </p:ext>
            </p:extLst>
          </p:nvPr>
        </p:nvGraphicFramePr>
        <p:xfrm>
          <a:off x="755576" y="1340769"/>
          <a:ext cx="7128792" cy="2474690"/>
        </p:xfrm>
        <a:graphic>
          <a:graphicData uri="http://schemas.openxmlformats.org/drawingml/2006/table">
            <a:tbl>
              <a:tblPr/>
              <a:tblGrid>
                <a:gridCol w="33123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64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013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FEN BİLİMLERİ ENSTİTÜSÜ 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SOSYAL BİLİMLER ENSTİTÜSÜ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M.SAİT AKSU ENSTİTÜ SEKRETERİ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ABDURREZZAK ÇELİK ENSTİTÜ SEKRETERİ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HASAN ÖZDEN BİL.İŞLT.</a:t>
                      </a: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İBRAHİM GİDER BİL.İŞLT.</a:t>
                      </a: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CİHAT TÜRKAN MEMUR</a:t>
                      </a:r>
                      <a:endParaRPr lang="tr-TR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BETÜL YILDIZ BİL.İŞLT.</a:t>
                      </a: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3442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HUKUK MÜŞAVİRLİĞİ 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YAŞAYAN DİLLER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HARDAN ARSLAN HUKUK MÜŞAVİRİ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MEHMET ASLAN FAKÜLTE SEKRETERİ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69850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SABRİ İDİN BİL.İŞLT</a:t>
                      </a: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endParaRPr lang="tr-TR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69850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SALİH VEYSEL TEKİN BİL.İŞLT.</a:t>
                      </a:r>
                      <a:endParaRPr lang="tr-TR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endParaRPr lang="tr-TR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12519127"/>
                  </a:ext>
                </a:extLst>
              </a:tr>
            </a:tbl>
          </a:graphicData>
        </a:graphic>
      </p:graphicFrame>
      <p:graphicFrame>
        <p:nvGraphicFramePr>
          <p:cNvPr id="3" name="2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9351753"/>
              </p:ext>
            </p:extLst>
          </p:nvPr>
        </p:nvGraphicFramePr>
        <p:xfrm>
          <a:off x="755576" y="4005065"/>
          <a:ext cx="7128792" cy="1411379"/>
        </p:xfrm>
        <a:graphic>
          <a:graphicData uri="http://schemas.openxmlformats.org/drawingml/2006/table">
            <a:tbl>
              <a:tblPr/>
              <a:tblGrid>
                <a:gridCol w="33123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64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4099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SAĞLIK BİLİMLERİ ENSTİTÜSÜ 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DÖNER SERMAYE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GÜLAHMET İPEK DAİRE BAŞKANI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İLHAN </a:t>
                      </a:r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DALKILIÇ  BİL.İŞLT.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95885" algn="l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SABAHATTİN CEZLAN BİL.İŞLT.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HAMİT </a:t>
                      </a:r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ACAR BİL.İŞLT.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SALİH </a:t>
                      </a:r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KAVÇİN HİZMETLİ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05625928"/>
                  </a:ext>
                </a:extLst>
              </a:tr>
            </a:tbl>
          </a:graphicData>
        </a:graphic>
      </p:graphicFrame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1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/>
            </a:r>
            <a:br>
              <a:rPr kumimoji="0" lang="tr-TR" sz="1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</a:b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5552441"/>
              </p:ext>
            </p:extLst>
          </p:nvPr>
        </p:nvGraphicFramePr>
        <p:xfrm>
          <a:off x="395536" y="1196751"/>
          <a:ext cx="8064896" cy="4701036"/>
        </p:xfrm>
        <a:graphic>
          <a:graphicData uri="http://schemas.openxmlformats.org/drawingml/2006/table">
            <a:tbl>
              <a:tblPr/>
              <a:tblGrid>
                <a:gridCol w="39604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044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0186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YEŞİL ALAN MÜDÜRLÜĞÜ 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BASIN VE HALKLA İLİŞKİLER MÜD. 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322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ABDURRAHMAN YILDIZ </a:t>
                      </a:r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MÜDÜR</a:t>
                      </a:r>
                      <a:r>
                        <a:rPr lang="tr-TR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V.</a:t>
                      </a:r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(MÜHENDİS)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MUZAFFER  SARI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322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HALİME BARAN MÜHENDİS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G. ÇİSEL SÜLEYMANOĞLU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5091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CEVAT AKYÜZ TEKNİKER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CİHAN ORAK BİL. 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5091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ALİCAN KARA TEKNİKER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REMZİ BEYHAN BİL. İŞLT.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3415173"/>
                  </a:ext>
                </a:extLst>
              </a:tr>
              <a:tr h="27018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UMUT NASIR HİZMETLİ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ULUSLARASI İLİŞKİLER MÜD</a:t>
                      </a: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.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2925">
                <a:tc>
                  <a:txBody>
                    <a:bodyPr/>
                    <a:lstStyle/>
                    <a:p>
                      <a:pPr algn="l" fontAlgn="b"/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BAYRAM GENÇ TEKNİSYEN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018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 smtClean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</a:rPr>
                        <a:t>HAYVAN SAĞLIĞI UYGULAMA VE ARAŞTIRMA MERKEZİ</a:t>
                      </a:r>
                      <a:endParaRPr lang="tr-TR" sz="1200" b="1" i="0" u="none" strike="noStrike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PROJE YÖNETİM OFİSİ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018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AYŞE ÖZCAN LABORANT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NURULLAH</a:t>
                      </a:r>
                      <a:r>
                        <a:rPr lang="tr-TR" sz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GEYİK ŞUBE MÜDÜRÜ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0186"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SABAHATTİN CEZLAN BİL.İŞLT.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6840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BİLİMSEL ARAŞTIRMA PROJELERİ KOOR. 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SİİRT YÖRESEL EL SANA. UYG. MERK. 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0186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ABDULHALUK ALTUN DAİRE BAŞKANI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AYDIN ŞAHİN TEKNSİYEN (EĞİTİM FAK.)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018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MEHMET BEŞİR DÜNDAR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018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MEVLÜT ÇELEPKOLU BİL.İŞLT. EŞ ZAMANLI DÖNER SERMAYE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0186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42880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FARABİ DEĞİŞİM PROGRAMI 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YABANCI UYRUKLU DAİMİ ÖĞRENCİ </a:t>
                      </a: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BİRİMİ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70186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TAYFUR POLAT BİL.İŞLT.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TAYFUR POLAT BİL.İŞLT.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6855914"/>
              </p:ext>
            </p:extLst>
          </p:nvPr>
        </p:nvGraphicFramePr>
        <p:xfrm>
          <a:off x="395536" y="1268760"/>
          <a:ext cx="8105554" cy="3743357"/>
        </p:xfrm>
        <a:graphic>
          <a:graphicData uri="http://schemas.openxmlformats.org/drawingml/2006/table">
            <a:tbl>
              <a:tblPr/>
              <a:tblGrid>
                <a:gridCol w="41764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90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319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HAYVAN SAĞLIĞI UYG. VE ARAŞTIRMA </a:t>
                      </a:r>
                      <a:r>
                        <a:rPr lang="tr-TR" sz="11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MERKEZİ </a:t>
                      </a:r>
                      <a:endParaRPr lang="tr-TR" sz="11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EBYS 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4323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FİKRET ÖZDEMİR HİZMETLİ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SEMA AYAZ MÜHENDİS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116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SÜREKLİ EĞİTİM MERKEZİ 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TÖMER 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4323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ABDULKERİM EVREN BİL.İŞLT.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AGİT KAMEL MEMUR</a:t>
                      </a:r>
                      <a:endParaRPr lang="tr-TR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319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ARICILIK UYGULAMA VE ARAŞT. MERKEZİ </a:t>
                      </a:r>
                      <a:endParaRPr lang="tr-TR" sz="11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UZAKTAN EĞİTİM VE UYGULAMA MERKEZİ </a:t>
                      </a:r>
                      <a:endParaRPr lang="tr-TR" sz="11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4323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MUSA POLAT BİL.İŞLT.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ABDULKERİM EVREN BİL.İŞLT.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2322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KEÇİ ARAŞTIRMA VE UYGULAMA MERKEZİ </a:t>
                      </a:r>
                      <a:endParaRPr lang="tr-TR" sz="11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485"/>
                        </a:spcBef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BİLİM VE TEKNOLOJİ UYG. VE ARAŞT. </a:t>
                      </a:r>
                      <a:r>
                        <a:rPr lang="tr-TR" sz="11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MER</a:t>
                      </a:r>
                      <a:endParaRPr lang="tr-TR" sz="11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4323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RAHMİ DOĞAN HAYVAN SAĞLIK MEMURU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MURAT YOLTAY LABORANT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4323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MEHMET EMİN BAŞARAN HİZMETLİ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MEHMET MESUT ERDEMCİ ŞEF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4323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BEDRAN ŞENER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4323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İÇ DENETİM BİRİMİ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ABDULCELİL ORALI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4410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RAMAZAN ORAL İÇ</a:t>
                      </a:r>
                      <a:r>
                        <a:rPr lang="tr-TR" sz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DENETÇİ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4410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3469330"/>
              </p:ext>
            </p:extLst>
          </p:nvPr>
        </p:nvGraphicFramePr>
        <p:xfrm>
          <a:off x="467544" y="1196760"/>
          <a:ext cx="7344816" cy="5188263"/>
        </p:xfrm>
        <a:graphic>
          <a:graphicData uri="http://schemas.openxmlformats.org/drawingml/2006/table">
            <a:tbl>
              <a:tblPr/>
              <a:tblGrid>
                <a:gridCol w="37726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721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0648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Birimin Adı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2407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Farabi Programı Kurum Koordinatörlüğü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TAYFUR POLAT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2407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Erasmus Plus Programı Kurum Koordinatörlüğü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TAYFUR POLAT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2407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Mevlana Programı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TAYFUR POLAT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2407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Yabancı Uyruklu Daimi Öğrenci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BAYRAM GENÇ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2407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Uluslararası İlişkiler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BAYRAM GENÇ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2407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İkili İlişkiler Kurum Koordinatörlüğü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BAYRAM GENÇ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2211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Arıcılık Uygulama ve Araştırma Merkezi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ABDULKERİM EVREN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9719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Sürekli Eğitim Araştırma Ve Uygulama Merkezi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ABDULKERİM EVREN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9719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Uzaktan Eğitim Araştırma Ve Uygulama Merkezi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ABDULKERİM EVREN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9719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Yaban Hayvanları Koruma,Rehabilitasyon Merkezi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ABDULKERİM EVREN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0454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Hayvan Sağlığı Uygulama ve Araştırma Merkezi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AYDIN ŞAHİN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21923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Keçi Uygulama ve Araştırma Merkezi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AYDIN ŞAHİN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19719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SiirtVeYöresiElSanatlarıAraştırmaveUy.Merkezi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AYDIN ŞAHİN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19719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Kadın Sorunları Uygulama ve Araştırma Merkezi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AGİT KAMEL </a:t>
                      </a:r>
                      <a:endParaRPr kumimoji="0" lang="tr-T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19719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SiirtVeYöresiTarih-KültürAraştırmaveUy.Merkezi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AGİT KAMEL</a:t>
                      </a:r>
                      <a:endParaRPr kumimoji="0" lang="tr-T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19719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Türkçe Öğretimi Uygulama ve Araştıma Merkezi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AGİT KAMEL </a:t>
                      </a:r>
                      <a:endParaRPr kumimoji="0" lang="tr-T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19719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Bağcılık Uygulama ve Araştırma Merkezi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SABAHATTİN CEZLAN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21923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Deney Hayvanları Uygulama ve Araştırma Merkezi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SABAHATTİN CEZLAN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19719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İbrahim Hakkı Uzaktan Algılama ve Araş. Merkezi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SABAHATTİN CEZLAN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19719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Kariyer Araştırma Planlama Uy. veAraş. Merkezi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SABAHATTİN CEZLAN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19719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Proje Yönetim Ofisi Koordinatörlüğü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SABAHATTİN CEZLAN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219719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Girişimsel olmayan Klinik araştırmalar etik kurulu M.</a:t>
                      </a:r>
                      <a:endParaRPr lang="tr-TR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Şakir AYDIN</a:t>
                      </a:r>
                      <a:endParaRPr lang="tr-TR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38371734"/>
                  </a:ext>
                </a:extLst>
              </a:tr>
              <a:tr h="193393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Tarım ve </a:t>
                      </a:r>
                      <a:r>
                        <a:rPr lang="tr-TR" sz="1200" b="1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Hayv</a:t>
                      </a: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. İhtisaslaşma ve </a:t>
                      </a:r>
                      <a:r>
                        <a:rPr lang="tr-TR" sz="1200" b="1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Koor.Mer</a:t>
                      </a: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.</a:t>
                      </a:r>
                      <a:endParaRPr lang="tr-TR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Ubeydullah CANTEMİZ M.BEŞİR DÜNDAR</a:t>
                      </a:r>
                      <a:endParaRPr lang="tr-TR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614754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1043608" y="620688"/>
            <a:ext cx="57652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2020 YILINDA NAKLEN ATANAN İDARİ PERSONEL</a:t>
            </a:r>
            <a:endParaRPr kumimoji="0" lang="tr-TR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2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3700531"/>
              </p:ext>
            </p:extLst>
          </p:nvPr>
        </p:nvGraphicFramePr>
        <p:xfrm>
          <a:off x="539553" y="1124744"/>
          <a:ext cx="7200799" cy="3701465"/>
        </p:xfrm>
        <a:graphic>
          <a:graphicData uri="http://schemas.openxmlformats.org/drawingml/2006/table">
            <a:tbl>
              <a:tblPr/>
              <a:tblGrid>
                <a:gridCol w="1004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68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102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44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344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71169">
                <a:tc>
                  <a:txBody>
                    <a:bodyPr/>
                    <a:lstStyle/>
                    <a:p>
                      <a:pPr marL="341630" marR="340360" algn="l">
                        <a:lnSpc>
                          <a:spcPct val="15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100" b="1" dirty="0" smtClean="0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ADI</a:t>
                      </a:r>
                      <a:endParaRPr lang="tr-TR" sz="1100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9540" algn="l">
                        <a:lnSpc>
                          <a:spcPct val="15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SOYAD</a:t>
                      </a:r>
                      <a:endParaRPr lang="tr-TR" sz="1100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75995" marR="972820" algn="l">
                        <a:lnSpc>
                          <a:spcPct val="15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BİRİM</a:t>
                      </a:r>
                      <a:endParaRPr lang="tr-TR" sz="1100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89255" marR="386715" algn="l">
                        <a:lnSpc>
                          <a:spcPct val="15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UNVAN</a:t>
                      </a:r>
                      <a:endParaRPr lang="tr-TR" sz="1100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100" b="1" dirty="0" smtClean="0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ATANMA ŞEKLİ</a:t>
                      </a:r>
                      <a:endParaRPr lang="tr-TR" sz="1100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5443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FERDİ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BUDAK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İDARİ VE MALİ İŞLER DAİRE BAŞKANLIĞI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ŞOFÖR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Naklen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5443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İBRAHİM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AYDIN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STRATEJİ GELİŞTİRME DAİRE BAŞKANLIĞI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BİLGİSAYAR İŞLETMENİ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Naklen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5443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İBRAHİM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ŞAHİN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PERSONEL DAİRE BAŞKANLIĞI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BİLGİSAYAR İŞLETMENİ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Naklen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5443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ŞEFİK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ÇAKIR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EĞİTİM FAKÜLTESİ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BİLGİSAYAR İŞLETMENİ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Naklen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5443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MESUT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BUYUN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SAĞLIK KÜLTÜR VE SPOR DAİRE BAŞKANLIĞI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BİLGİSAYAR İŞLETMENİ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Naklen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5443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MESUT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YILDIZ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YAPI İŞLERİ VE TEKNİK DAİRE BAŞKANLIĞI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TEKNİKER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Naklen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5443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MEVLÜT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ÇELEPKOLU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FEN EDEBİYAT FAKÜLTESİ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BİLGİSAYAR İŞLETMENİ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r>
                        <a:rPr lang="tr-TR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Naklen</a:t>
                      </a:r>
                    </a:p>
                    <a:p>
                      <a:pPr algn="l" fontAlgn="b"/>
                      <a:endParaRPr lang="tr-T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5443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MUHAMMED CAN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ÇOBAN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İDARİ VE MALİ İŞLER DAİRE BAŞKANLIĞI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ŞOFÖR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Naklen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5584">
                <a:tc>
                  <a:txBody>
                    <a:bodyPr/>
                    <a:lstStyle/>
                    <a:p>
                      <a:pPr algn="l" fontAlgn="b"/>
                      <a:endParaRPr lang="tr-T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5584">
                <a:tc>
                  <a:txBody>
                    <a:bodyPr/>
                    <a:lstStyle/>
                    <a:p>
                      <a:pPr algn="l" fontAlgn="b"/>
                      <a:endParaRPr lang="tr-T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5511007"/>
                  </a:ext>
                </a:extLst>
              </a:tr>
              <a:tr h="235584">
                <a:tc>
                  <a:txBody>
                    <a:bodyPr/>
                    <a:lstStyle/>
                    <a:p>
                      <a:pPr algn="l" fontAlgn="b"/>
                      <a:endParaRPr lang="tr-TR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962628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dörtgen"/>
          <p:cNvSpPr/>
          <p:nvPr/>
        </p:nvSpPr>
        <p:spPr>
          <a:xfrm>
            <a:off x="539552" y="692696"/>
            <a:ext cx="64087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2020</a:t>
            </a:r>
            <a:r>
              <a:rPr kumimoji="0" lang="tr-TR" sz="18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tr-T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YILINDA AÇIKTAN ATANAN İDARİ PERSONEL</a:t>
            </a:r>
            <a:endParaRPr kumimoji="0" lang="tr-T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graphicFrame>
        <p:nvGraphicFramePr>
          <p:cNvPr id="3" name="2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0941379"/>
              </p:ext>
            </p:extLst>
          </p:nvPr>
        </p:nvGraphicFramePr>
        <p:xfrm>
          <a:off x="562697" y="1700809"/>
          <a:ext cx="7537694" cy="1722720"/>
        </p:xfrm>
        <a:graphic>
          <a:graphicData uri="http://schemas.openxmlformats.org/drawingml/2006/table">
            <a:tbl>
              <a:tblPr/>
              <a:tblGrid>
                <a:gridCol w="8614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14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21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824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44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3575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marL="299720" marR="29845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tr-TR" sz="1000" b="1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299720" marR="29845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AD</a:t>
                      </a:r>
                      <a:endParaRPr lang="tr-TR" sz="11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marR="169545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tr-TR" sz="1000" b="1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43815" marR="169545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SOYAD</a:t>
                      </a:r>
                      <a:endParaRPr lang="tr-TR" sz="11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5325" marR="69215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tr-TR" sz="1000" b="1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695325" marR="69215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BİRİM</a:t>
                      </a:r>
                      <a:endParaRPr lang="tr-TR" sz="11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843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tr-TR" sz="1000" b="1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17843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UNVAN</a:t>
                      </a:r>
                      <a:endParaRPr lang="tr-TR" sz="11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6520" marR="9525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tr-TR" sz="900" b="1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96520" marR="9525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9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ATANMA</a:t>
                      </a:r>
                      <a:endParaRPr lang="tr-TR" sz="11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95885" marR="9525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ŞEKLİ</a:t>
                      </a:r>
                      <a:endParaRPr lang="tr-TR" sz="11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4511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tr-TR" sz="1000" b="1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24511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ATANMA </a:t>
                      </a:r>
                      <a:r>
                        <a:rPr lang="tr-TR" sz="10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SEBEBİ</a:t>
                      </a:r>
                      <a:endParaRPr lang="tr-TR" sz="11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AHMET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ŞAHİN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İLAHİYAT FAKÜLTESİ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Açıktan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EKPSS/P2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AHMET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ŞEN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İDARİ VE MALİ İŞLER DAİRE BAŞKANLIĞI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MEMUR (Ş)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Açıktan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3713 SAYILI KANUN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6823112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İSMAİL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DİZMAN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FEN EDEBİYAT FAKÜLTESİ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MEMUR (Ş)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Açıktan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3713 SAYILI KANUN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605719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ŞAHİN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BAYKAN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İDARİ VE MALİ İŞLER DAİRE BAŞKANLIĞI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HİZMETLİ(2828)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Açıktan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SHÇEK-2828 SAYILI KANUN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303171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ÜMRAN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GÖGÜN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GENEL SEKRETERLİK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MEMUR (Ş)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Açıktan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3713 SAYILI KANUN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5798818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YAŞAR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OMURCAN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YAPI İŞLERİ VE TEKNİK DAİRE BAŞKANLIĞI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MÜHENDİS (Ş)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Açıktan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3713 SAYILI KANUN</a:t>
                      </a:r>
                      <a:endParaRPr lang="tr-TR" sz="16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58961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65418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611560" y="601660"/>
            <a:ext cx="712879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Arial" pitchFamily="34" charset="0"/>
                <a:cs typeface="Times New Roman" pitchFamily="18" charset="0"/>
              </a:rPr>
              <a:t>01.01.2020- 31.12.2020 TARİHLERİ ARASINDA </a:t>
            </a: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Arial" pitchFamily="34" charset="0"/>
                <a:cs typeface="Times New Roman" pitchFamily="18" charset="0"/>
              </a:rPr>
              <a:t>ÜNİVERSİTEDEN AYRILANLAR LİSTESİ (15 KİŞİ)</a:t>
            </a:r>
            <a:endParaRPr kumimoji="0" lang="tr-TR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4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1221444"/>
              </p:ext>
            </p:extLst>
          </p:nvPr>
        </p:nvGraphicFramePr>
        <p:xfrm>
          <a:off x="611560" y="1484784"/>
          <a:ext cx="7460902" cy="3893389"/>
        </p:xfrm>
        <a:graphic>
          <a:graphicData uri="http://schemas.openxmlformats.org/drawingml/2006/table">
            <a:tbl>
              <a:tblPr/>
              <a:tblGrid>
                <a:gridCol w="1745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026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002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marL="341630" marR="340360" algn="l">
                        <a:lnSpc>
                          <a:spcPct val="15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ADI SOYADI</a:t>
                      </a:r>
                      <a:endParaRPr lang="tr-TR" sz="1200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75995" marR="972820" algn="l">
                        <a:lnSpc>
                          <a:spcPct val="15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BİRİM</a:t>
                      </a:r>
                      <a:endParaRPr lang="tr-TR" sz="1200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89255" marR="386715" algn="l">
                        <a:lnSpc>
                          <a:spcPct val="15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UNVAN</a:t>
                      </a:r>
                      <a:endParaRPr lang="tr-TR" sz="1200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ATANMA ŞEKLİ</a:t>
                      </a:r>
                      <a:endParaRPr lang="tr-TR" sz="1200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5292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FERİT ÖZYILDIZ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KÜTÜPHANE DOKÜMANTASYON DAİRE BAŞKANLIĞI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HİZMETLİ (Ş)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MAHKEME KARARI UYARINCA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752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HASAN  ATEŞ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KURTALAN MESLEK YÜKSEKOKULU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ŞEF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İSTİFA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4314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HÜSEYİN TEKİNER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SAĞLIK KÜLTÜR VE SPOR DAİRE BAŞKANLIĞI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BİLGİSAYAR İŞLETMENİ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NAKLEN AYRILDI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5752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ÖZLEM ALTIN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SAĞLIK KÜLTÜR VE SPOR DAİRE BAŞKANLIĞI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BİLGİSAYAR İŞLETMENİ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NAKLEN AYRILDI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5752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SAADET AKSU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ZİRAAT FAKÜLTESİ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BİLGİSAYAR İŞLETMENİ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NAKLEN AYRILDI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7656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SERKAN TEMİR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STRATEJİ GELİŞTİRME DAİRE BAŞKANLIĞI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BİLGİSAYAR İŞLETMENİ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NAKLEN AYRILDI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8608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ZEYNEP ARAT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FEN EDEBİYAT FAKÜLTESİ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LABORANT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NAKLEN AYRILDI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0998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ZÜBEYDE TURHAN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GENEL SEKRETERLİK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BİLGİSAYAR İŞLETMENİ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NAKLEN AYRILDI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0998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8849698"/>
                  </a:ext>
                </a:extLst>
              </a:tr>
              <a:tr h="280998">
                <a:tc>
                  <a:txBody>
                    <a:bodyPr/>
                    <a:lstStyle/>
                    <a:p>
                      <a:endParaRPr lang="tr-TR"/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67515443"/>
                  </a:ext>
                </a:extLst>
              </a:tr>
              <a:tr h="280998">
                <a:tc>
                  <a:txBody>
                    <a:bodyPr/>
                    <a:lstStyle/>
                    <a:p>
                      <a:endParaRPr lang="tr-TR"/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6432801"/>
                  </a:ext>
                </a:extLst>
              </a:tr>
              <a:tr h="280998">
                <a:tc>
                  <a:txBody>
                    <a:bodyPr/>
                    <a:lstStyle/>
                    <a:p>
                      <a:endParaRPr lang="tr-TR"/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47524705"/>
                  </a:ext>
                </a:extLst>
              </a:tr>
              <a:tr h="280998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0756469"/>
                  </a:ext>
                </a:extLst>
              </a:tr>
            </a:tbl>
          </a:graphicData>
        </a:graphic>
      </p:graphicFrame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28158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376737" y="708284"/>
            <a:ext cx="705678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01.01.2020- 31.12.2020 TARİHLERİ ARASINDA </a:t>
            </a: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ÜNİVERSİTEDEN EMEKLİYE AYRILANLAR LİSTESİ (4 KİŞİ)</a:t>
            </a:r>
            <a:endParaRPr kumimoji="0" lang="tr-TR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611560" y="3475747"/>
            <a:ext cx="534332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lvl="0" indent="-28575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tr-TR" sz="1400" b="1" dirty="0" smtClean="0">
                <a:solidFill>
                  <a:prstClr val="black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İDARİ </a:t>
            </a:r>
            <a:r>
              <a:rPr lang="tr-TR" sz="1400" b="1" dirty="0">
                <a:solidFill>
                  <a:prstClr val="black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PERSONEL SAYISI: </a:t>
            </a:r>
            <a:r>
              <a:rPr lang="tr-TR" sz="1400" b="1" dirty="0" smtClean="0">
                <a:solidFill>
                  <a:prstClr val="black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300</a:t>
            </a:r>
            <a:endParaRPr lang="tr-TR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tr-TR" sz="1400" b="1" dirty="0" smtClean="0">
                <a:solidFill>
                  <a:prstClr val="black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EMEKLİLİK </a:t>
            </a:r>
            <a:r>
              <a:rPr lang="tr-TR" sz="1400" b="1" dirty="0">
                <a:solidFill>
                  <a:prstClr val="black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NEDENİYLE AYRILAN PERSONEL SAYISI: </a:t>
            </a:r>
            <a:r>
              <a:rPr lang="tr-TR" sz="1400" b="1" dirty="0" smtClean="0">
                <a:solidFill>
                  <a:prstClr val="black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2</a:t>
            </a:r>
            <a:endParaRPr lang="tr-TR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tr-TR" sz="1400" b="1" dirty="0" smtClean="0">
                <a:solidFill>
                  <a:prstClr val="black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VEFAT </a:t>
            </a:r>
            <a:r>
              <a:rPr lang="tr-TR" sz="1400" b="1" dirty="0">
                <a:solidFill>
                  <a:prstClr val="black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NEDENİYLE AYRILAN PERSONEL SAYISI: </a:t>
            </a:r>
            <a:endParaRPr lang="tr-TR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tr-TR" sz="1400" b="1" dirty="0" smtClean="0">
                <a:solidFill>
                  <a:prstClr val="black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İSTİFA </a:t>
            </a:r>
            <a:r>
              <a:rPr lang="tr-TR" sz="1400" b="1" dirty="0">
                <a:solidFill>
                  <a:prstClr val="black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EDENLER : </a:t>
            </a:r>
            <a:r>
              <a:rPr lang="tr-TR" sz="1400" b="1" dirty="0" smtClean="0">
                <a:solidFill>
                  <a:prstClr val="black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1</a:t>
            </a:r>
            <a:endParaRPr lang="tr-TR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tr-TR" sz="1400" b="1" dirty="0" smtClean="0">
                <a:solidFill>
                  <a:prstClr val="black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2019 </a:t>
            </a:r>
            <a:r>
              <a:rPr lang="tr-TR" sz="1400" b="1" dirty="0">
                <a:solidFill>
                  <a:prstClr val="black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YILINDA </a:t>
            </a:r>
            <a:r>
              <a:rPr lang="tr-TR" sz="1400" b="1" dirty="0" smtClean="0">
                <a:solidFill>
                  <a:prstClr val="black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AYRILAN:10</a:t>
            </a:r>
            <a:endParaRPr lang="tr-TR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9336511"/>
              </p:ext>
            </p:extLst>
          </p:nvPr>
        </p:nvGraphicFramePr>
        <p:xfrm>
          <a:off x="611560" y="1720026"/>
          <a:ext cx="8064896" cy="14608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4916">
                  <a:extLst>
                    <a:ext uri="{9D8B030D-6E8A-4147-A177-3AD203B41FA5}">
                      <a16:colId xmlns:a16="http://schemas.microsoft.com/office/drawing/2014/main" val="1806841529"/>
                    </a:ext>
                  </a:extLst>
                </a:gridCol>
                <a:gridCol w="1485388">
                  <a:extLst>
                    <a:ext uri="{9D8B030D-6E8A-4147-A177-3AD203B41FA5}">
                      <a16:colId xmlns:a16="http://schemas.microsoft.com/office/drawing/2014/main" val="2292761518"/>
                    </a:ext>
                  </a:extLst>
                </a:gridCol>
                <a:gridCol w="1559658">
                  <a:extLst>
                    <a:ext uri="{9D8B030D-6E8A-4147-A177-3AD203B41FA5}">
                      <a16:colId xmlns:a16="http://schemas.microsoft.com/office/drawing/2014/main" val="716934226"/>
                    </a:ext>
                  </a:extLst>
                </a:gridCol>
                <a:gridCol w="1826024">
                  <a:extLst>
                    <a:ext uri="{9D8B030D-6E8A-4147-A177-3AD203B41FA5}">
                      <a16:colId xmlns:a16="http://schemas.microsoft.com/office/drawing/2014/main" val="101289998"/>
                    </a:ext>
                  </a:extLst>
                </a:gridCol>
                <a:gridCol w="1738910">
                  <a:extLst>
                    <a:ext uri="{9D8B030D-6E8A-4147-A177-3AD203B41FA5}">
                      <a16:colId xmlns:a16="http://schemas.microsoft.com/office/drawing/2014/main" val="1427406530"/>
                    </a:ext>
                  </a:extLst>
                </a:gridCol>
              </a:tblGrid>
              <a:tr h="34082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ADI</a:t>
                      </a:r>
                      <a:r>
                        <a:rPr lang="tr-TR" sz="1200" b="1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SOYADI</a:t>
                      </a:r>
                      <a:endParaRPr lang="tr-TR" sz="1200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endParaRPr lang="tr-TR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BİRİM</a:t>
                      </a:r>
                    </a:p>
                    <a:p>
                      <a:endParaRPr lang="tr-TR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UNVAN</a:t>
                      </a:r>
                    </a:p>
                    <a:p>
                      <a:endParaRPr lang="tr-TR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AYRILMA</a:t>
                      </a:r>
                      <a:r>
                        <a:rPr lang="tr-TR" sz="1200" baseline="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TARİHİ</a:t>
                      </a:r>
                      <a:endParaRPr lang="tr-TR" sz="1200" dirty="0" smtClean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tr-TR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AYRILMA</a:t>
                      </a:r>
                      <a:r>
                        <a:rPr lang="tr-TR" sz="1200" baseline="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ŞEKLİ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7399042"/>
                  </a:ext>
                </a:extLst>
              </a:tr>
              <a:tr h="217969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MAHMUT  DEMİR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SAĞLIK HİZMETLERİ MESLEK YÜKSEKOKULU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YÜKSEKOKUL SEKRETERİ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30.06.2020</a:t>
                      </a:r>
                      <a:endParaRPr lang="tr-TR" sz="9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İSTEĞE BAĞLI EMEKLİ</a:t>
                      </a: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883045580"/>
                  </a:ext>
                </a:extLst>
              </a:tr>
              <a:tr h="217969"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SELİM SEVEN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ÖĞRENCİ İŞLERİ DAİRE BAŞKANLIĞI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BİLGİSAYAR İŞLETMENİ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03.12.2020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YAŞ HADDİNDEN EMEKLİ</a:t>
                      </a:r>
                      <a:endParaRPr lang="tr-TR" sz="9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683345021"/>
                  </a:ext>
                </a:extLst>
              </a:tr>
              <a:tr h="21796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9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9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9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9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9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961346465"/>
                  </a:ext>
                </a:extLst>
              </a:tr>
              <a:tr h="21796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9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9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9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9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9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83477668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OMER\Desktop\Resim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988840"/>
            <a:ext cx="7668489" cy="27694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knik">
  <a:themeElements>
    <a:clrScheme name="Teknik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knik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knik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20835</TotalTime>
  <Words>3183</Words>
  <Application>Microsoft Office PowerPoint</Application>
  <PresentationFormat>Ekran Gösterisi (4:3)</PresentationFormat>
  <Paragraphs>1107</Paragraphs>
  <Slides>31</Slides>
  <Notes>2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9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31</vt:i4>
      </vt:variant>
    </vt:vector>
  </HeadingPairs>
  <TitlesOfParts>
    <vt:vector size="41" baseType="lpstr">
      <vt:lpstr>Arial</vt:lpstr>
      <vt:lpstr>Calibri</vt:lpstr>
      <vt:lpstr>Franklin Gothic Book</vt:lpstr>
      <vt:lpstr>Montserrat Alternates</vt:lpstr>
      <vt:lpstr>Tahoma</vt:lpstr>
      <vt:lpstr>Times New Roman</vt:lpstr>
      <vt:lpstr>Wingdings</vt:lpstr>
      <vt:lpstr>Wingdings 2</vt:lpstr>
      <vt:lpstr>Yu Gothic UI Semibold</vt:lpstr>
      <vt:lpstr>Teknik</vt:lpstr>
      <vt:lpstr>PERSONEL DAİRE BAŞKANLIĞI 2020 BRİFİNG DOSYASI</vt:lpstr>
      <vt:lpstr> PERSONEL DAİRE BAŞKANLIĞI YÖNETİMİ </vt:lpstr>
      <vt:lpstr> AKADEMİK ŞUBE MÜDÜRLÜĞÜ </vt:lpstr>
      <vt:lpstr>2019 YILI PROFESÖR HAREKETLİLİĞİ</vt:lpstr>
      <vt:lpstr>2019 YILI DOÇENT HAREKETLİLİĞİ</vt:lpstr>
      <vt:lpstr>  2019 YILI DOKTORA ÖĞRETİM ÜYESİ HAREKETLİLİĞİ</vt:lpstr>
      <vt:lpstr>PowerPoint Sunusu</vt:lpstr>
      <vt:lpstr> 2019 YILI ÖĞRETİM GÖREVLİSİ HAREKETLİLİĞİ </vt:lpstr>
      <vt:lpstr>PowerPoint Sunusu</vt:lpstr>
      <vt:lpstr> 2019YILI ARAŞTIRMA GÖREVLİSİ HAREKETLİLİĞİ</vt:lpstr>
      <vt:lpstr>2019 YILI İÇERİSİNDE Üniversitemizden AYRILAN  AKADEMİK PERSONELLER</vt:lpstr>
      <vt:lpstr>PowerPoint Sunusu</vt:lpstr>
      <vt:lpstr>AKADEMİK GÜNCEL SAYILAR </vt:lpstr>
      <vt:lpstr>İDARİ PERSONEL VE GÖREV YAPTIĞI BİRİM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PERSONEL DAİRE BAŞKANLIĞI</dc:title>
  <dc:creator>personel</dc:creator>
  <cp:lastModifiedBy>Sabri Sevgi</cp:lastModifiedBy>
  <cp:revision>276</cp:revision>
  <dcterms:created xsi:type="dcterms:W3CDTF">2018-01-12T08:10:47Z</dcterms:created>
  <dcterms:modified xsi:type="dcterms:W3CDTF">2021-06-07T11:54:25Z</dcterms:modified>
</cp:coreProperties>
</file>