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7"/>
  </p:notesMasterIdLst>
  <p:sldIdLst>
    <p:sldId id="256" r:id="rId2"/>
    <p:sldId id="257" r:id="rId3"/>
    <p:sldId id="265" r:id="rId4"/>
    <p:sldId id="284" r:id="rId5"/>
    <p:sldId id="264" r:id="rId6"/>
    <p:sldId id="263" r:id="rId7"/>
    <p:sldId id="262" r:id="rId8"/>
    <p:sldId id="285" r:id="rId9"/>
    <p:sldId id="286" r:id="rId10"/>
    <p:sldId id="260" r:id="rId11"/>
    <p:sldId id="281" r:id="rId12"/>
    <p:sldId id="274" r:id="rId13"/>
    <p:sldId id="269" r:id="rId14"/>
    <p:sldId id="279" r:id="rId15"/>
    <p:sldId id="282" r:id="rId16"/>
    <p:sldId id="280" r:id="rId17"/>
    <p:sldId id="287" r:id="rId18"/>
    <p:sldId id="288" r:id="rId19"/>
    <p:sldId id="289" r:id="rId20"/>
    <p:sldId id="290" r:id="rId21"/>
    <p:sldId id="292" r:id="rId22"/>
    <p:sldId id="293" r:id="rId23"/>
    <p:sldId id="294" r:id="rId24"/>
    <p:sldId id="299" r:id="rId25"/>
    <p:sldId id="298" r:id="rId26"/>
    <p:sldId id="297" r:id="rId27"/>
    <p:sldId id="296" r:id="rId28"/>
    <p:sldId id="295" r:id="rId29"/>
    <p:sldId id="300" r:id="rId30"/>
    <p:sldId id="301" r:id="rId31"/>
    <p:sldId id="302" r:id="rId32"/>
    <p:sldId id="307" r:id="rId33"/>
    <p:sldId id="306" r:id="rId34"/>
    <p:sldId id="305" r:id="rId35"/>
    <p:sldId id="304" r:id="rId36"/>
  </p:sldIdLst>
  <p:sldSz cx="9144000" cy="6858000" type="screen4x3"/>
  <p:notesSz cx="6669088" cy="9926638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94713" autoAdjust="0"/>
  </p:normalViewPr>
  <p:slideViewPr>
    <p:cSldViewPr>
      <p:cViewPr varScale="1">
        <p:scale>
          <a:sx n="109" d="100"/>
          <a:sy n="109" d="100"/>
        </p:scale>
        <p:origin x="129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B2DA7-E0ED-4021-8603-2AF61DD56FAE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2505C9-F441-4FB8-ABB5-C95CB3DF42C8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45721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505C9-F441-4FB8-ABB5-C95CB3DF42C8}" type="slidenum">
              <a:rPr lang="tr-TR" smtClean="0"/>
              <a:pPr/>
              <a:t>1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Serbest Form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8" name="7 Slayt Numarası Yer Tutucusu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9" name="8 Altbilgi Yer Tutucusu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Serbest Form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Serbest Form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41DA93F-969A-4C1C-BAB2-B5FE8CF1D33A}" type="datetimeFigureOut">
              <a:rPr lang="tr-TR" smtClean="0"/>
              <a:pPr/>
              <a:t>17.02.2020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814E66F-7A40-44C8-A1A0-C210AAE8FF45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Başlık"/>
          <p:cNvSpPr>
            <a:spLocks noGrp="1"/>
          </p:cNvSpPr>
          <p:nvPr>
            <p:ph type="ctrTitle"/>
          </p:nvPr>
        </p:nvSpPr>
        <p:spPr>
          <a:xfrm>
            <a:off x="429064" y="4286256"/>
            <a:ext cx="7671328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tr-TR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tserrat Alternates" panose="00000500000000000000" pitchFamily="50" charset="-94"/>
              </a:rPr>
              <a:t>PERSONEL DAİRE BAŞKANLIĞI</a:t>
            </a:r>
            <a:br>
              <a:rPr lang="tr-TR" sz="40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tserrat Alternates" panose="00000500000000000000" pitchFamily="50" charset="-94"/>
              </a:rPr>
            </a:br>
            <a:r>
              <a:rPr lang="tr-TR" sz="28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tserrat Alternates" panose="00000500000000000000" pitchFamily="50" charset="-94"/>
              </a:rPr>
              <a:t>2019 </a:t>
            </a:r>
            <a:r>
              <a:rPr lang="tr-TR" sz="28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tserrat Alternates" panose="00000500000000000000" pitchFamily="50" charset="-94"/>
              </a:rPr>
              <a:t>BRİFİNG DOSYASI</a:t>
            </a:r>
            <a:endParaRPr lang="tr-TR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7544" y="1268760"/>
            <a:ext cx="7829576" cy="49006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1800" b="1" dirty="0" smtClean="0"/>
              <a:t>     </a:t>
            </a:r>
            <a:r>
              <a:rPr lang="tr-TR" sz="1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MEHMET GÜNEY, Şube Müdürü</a:t>
            </a:r>
          </a:p>
          <a:p>
            <a:pPr>
              <a:buNone/>
            </a:pPr>
            <a:endParaRPr lang="tr-TR" sz="18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</a:t>
            </a:r>
            <a:r>
              <a:rPr lang="tr-TR" sz="1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1-ZAHİDE KOYUNCU</a:t>
            </a: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, Şef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 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Eğitim Fak.-Yabancı Diller YO - Enstitüler ve verilecek diğer görevler.</a:t>
            </a:r>
            <a:endParaRPr lang="tr-TR" sz="18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2-İBRAHİM AKYÜZLÜ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, </a:t>
            </a: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Şef</a:t>
            </a: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İktisadi ve İdari B.F-Teknik Bilimleri MYO-Sosyal Bilimler MYO ve verilecek diğer görevler.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3-ÖMER ÜCE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, </a:t>
            </a: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Şef</a:t>
            </a: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	   Tıp Fakültesi, Sağlık YO ve verilecek diğer görevler.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4-ŞAHİN AY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Bilgisayar İşletmeni</a:t>
            </a: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	   Veteriner Fakültesi, Ziraat Fakültesi, Kurtalan MYO-Eruh MYO ve verilecek diğer görevler.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5-AHMET ÇİFTÇİ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Bilgisayar İşletmeni</a:t>
            </a: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Fen Edebiyat Fak-Beden Eğitimi ve Spor YO- Turizm İşletmeciliği ve Otelcilik YO  Gelen/Giden Evrak Tasnifi ve verilecek diğer görevler.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6-MUHDİ SEVGİ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Bilgisayar İşletmeni</a:t>
            </a: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İlahiyat Fak-Sağlık Hizm. MYO -Tasarım MYO - Koordinatörlükler ve verilecek diğer görevler.</a:t>
            </a:r>
          </a:p>
          <a:p>
            <a:pPr>
              <a:buNone/>
            </a:pPr>
            <a:r>
              <a:rPr lang="tr-TR" sz="1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7-VEYSİ SAMİAN</a:t>
            </a: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Bilgisayar İşletmeni</a:t>
            </a:r>
          </a:p>
          <a:p>
            <a:pPr>
              <a:buNone/>
            </a:pPr>
            <a:r>
              <a:rPr lang="tr-TR" sz="1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Mühendislik Fak. -Güzel sanatlar ve Tasarım Fak- -Merkez Müdürlüğü ve verilecek diğer görevler.</a:t>
            </a:r>
          </a:p>
        </p:txBody>
      </p:sp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tr-TR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AKADEMİK ŞUBE MÜDÜRLÜĞÜ</a:t>
            </a:r>
            <a:r>
              <a:rPr lang="tr-TR" sz="2400" dirty="0" smtClean="0"/>
              <a:t/>
            </a:r>
            <a:br>
              <a:rPr lang="tr-TR" sz="2400" dirty="0" smtClean="0"/>
            </a:br>
            <a:endParaRPr lang="tr-T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8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2018 </a:t>
            </a:r>
            <a:r>
              <a:rPr lang="tr-TR" sz="28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YILI PROFESÖR HAREKETLİLİĞİ</a:t>
            </a:r>
            <a:endParaRPr lang="tr-TR" sz="2800" b="1" u="sng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5536" y="1196752"/>
            <a:ext cx="818676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18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1800" dirty="0" smtClean="0">
                <a:solidFill>
                  <a:srgbClr val="00B0F0"/>
                </a:solidFill>
              </a:rPr>
              <a:t>ATANAN ile </a:t>
            </a:r>
            <a:r>
              <a:rPr lang="tr-TR" sz="1800" b="1" dirty="0" smtClean="0">
                <a:solidFill>
                  <a:srgbClr val="00B0F0"/>
                </a:solidFill>
              </a:rPr>
              <a:t>KURUMİÇİ</a:t>
            </a:r>
            <a:r>
              <a:rPr lang="tr-TR" sz="1800" dirty="0" smtClean="0">
                <a:solidFill>
                  <a:srgbClr val="00B0F0"/>
                </a:solidFill>
              </a:rPr>
              <a:t> YÜKSELENLER</a:t>
            </a:r>
          </a:p>
          <a:p>
            <a:endParaRPr lang="tr-TR" sz="2400" dirty="0" smtClean="0"/>
          </a:p>
        </p:txBody>
      </p:sp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395536" y="1714488"/>
          <a:ext cx="8143932" cy="37839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003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869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85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13722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S.NO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A9DI SOYADI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/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TİP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aseline="0" dirty="0" smtClean="0"/>
                        <a:t>ÜNVAN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AYHAN YILMAZ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ZİRAAT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/>
                        <a:t>KURUMİÇİ</a:t>
                      </a:r>
                      <a:endParaRPr lang="tr-T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PROFESÖR</a:t>
                      </a:r>
                      <a:endParaRPr lang="tr-TR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193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CAFER</a:t>
                      </a:r>
                      <a:r>
                        <a:rPr lang="tr-TR" sz="1400" b="1" baseline="0" dirty="0" smtClean="0"/>
                        <a:t> SAKA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SAĞLIK YÜKSEKOKULU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/>
                        <a:t>KURUMİÇİ</a:t>
                      </a:r>
                      <a:endParaRPr lang="tr-T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/>
                        <a:t>PROFESÖR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HASAN BASRİ</a:t>
                      </a:r>
                      <a:r>
                        <a:rPr lang="tr-TR" sz="1400" b="1" baseline="0" dirty="0" smtClean="0"/>
                        <a:t> MEMDUHOĞLU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EĞİTİM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/>
                        <a:t>KURUM İÇİ</a:t>
                      </a:r>
                      <a:endParaRPr lang="tr-T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/>
                        <a:t>PROFESÖR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HÜSEYİN GAZİ ÖZHAN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İKTİSADİ VE İDARİ BİLİMLER F.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/>
                        <a:t>KURUM İÇİ</a:t>
                      </a:r>
                    </a:p>
                    <a:p>
                      <a:endParaRPr lang="tr-T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/>
                        <a:t>PROFESÖR</a:t>
                      </a:r>
                      <a:endParaRPr lang="tr-TR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5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MERAL ÖZHAN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r-TR" sz="12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İKTİSADİ VE İDARİ BİLİMLER F.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/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/>
                        <a:t>PROFESÖR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6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KORAY ÖZRENK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ZİRAAT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/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/>
                        <a:t>PROFESÖR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7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MURAT</a:t>
                      </a:r>
                      <a:r>
                        <a:rPr lang="tr-TR" sz="1400" b="1" baseline="0" dirty="0" smtClean="0"/>
                        <a:t> ERTUĞRUL YAZĞAN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ZİRAAT</a:t>
                      </a:r>
                      <a:r>
                        <a:rPr lang="tr-TR" sz="1200" baseline="0" dirty="0" smtClean="0"/>
                        <a:t>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/>
                        <a:t>AÇIKTAN</a:t>
                      </a:r>
                      <a:endParaRPr lang="tr-T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/>
                        <a:t>PROFESÖR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0557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8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/>
                        <a:t>VEFİK ARICA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TIP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/>
                        <a:t>40/B</a:t>
                      </a:r>
                      <a:endParaRPr lang="tr-T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/>
                        <a:t>PROFESÖR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8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2018 YILI DOÇENT HAREKETLİLİĞİ</a:t>
            </a:r>
            <a:endParaRPr lang="tr-TR" sz="2800" b="1" u="sng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8186766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tr-TR" sz="20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2000" dirty="0" smtClean="0">
                <a:solidFill>
                  <a:srgbClr val="00B0F0"/>
                </a:solidFill>
              </a:rPr>
              <a:t>ATANAN ile </a:t>
            </a:r>
            <a:r>
              <a:rPr lang="tr-TR" sz="2000" b="1" dirty="0" smtClean="0">
                <a:solidFill>
                  <a:srgbClr val="00B0F0"/>
                </a:solidFill>
              </a:rPr>
              <a:t>KURUMİÇİ</a:t>
            </a:r>
            <a:r>
              <a:rPr lang="tr-TR" sz="2000" dirty="0" smtClean="0">
                <a:solidFill>
                  <a:srgbClr val="00B0F0"/>
                </a:solidFill>
              </a:rPr>
              <a:t> YÜKSELENLER</a:t>
            </a:r>
          </a:p>
          <a:p>
            <a:endParaRPr lang="tr-TR" sz="2400" dirty="0" smtClean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467544" y="2143116"/>
          <a:ext cx="8143933" cy="28035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89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5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7190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S.NO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ADI SOYADI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BİRİM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TİP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aseline="0" dirty="0" smtClean="0"/>
                        <a:t>ÜNVAN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850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1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CEVDET EPÇEÇAN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EĞİTİM </a:t>
                      </a:r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FAKÜLTESİ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KURUM İÇİ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DOÇENT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318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FADIL AYĞAN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İLAHİYAT </a:t>
                      </a:r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FAKÜLTESİ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KURUM İÇİ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DOÇENT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3168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3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MUSTAFA OĞUZHAN</a:t>
                      </a:r>
                      <a:r>
                        <a:rPr lang="tr-TR" sz="1400" baseline="0" dirty="0" smtClean="0"/>
                        <a:t> KAYA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VETERİNER FAKÜLTESİ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KURUM İÇİ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DOÇENT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010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4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TUNCAY TUFAN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VETERİNER FAKÜLTESİ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KURUM İÇİ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DOÇENT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4860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5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VEYSEL OKÇU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EĞİTİM </a:t>
                      </a:r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FAKÜLTESİ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DOÇENT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6470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6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YÜKSEL KAYA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tr-TR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ZİRAAT FAKÜLTESİ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KURUM İÇİ</a:t>
                      </a:r>
                    </a:p>
                    <a:p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DOÇENT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296974"/>
          </a:xfrm>
        </p:spPr>
        <p:txBody>
          <a:bodyPr>
            <a:normAutofit fontScale="90000"/>
          </a:bodyPr>
          <a:lstStyle/>
          <a:p>
            <a:r>
              <a:rPr lang="tr-TR" u="sng" dirty="0" smtClean="0"/>
              <a:t/>
            </a:r>
            <a:br>
              <a:rPr lang="tr-TR" u="sng" dirty="0" smtClean="0"/>
            </a:br>
            <a:r>
              <a:rPr lang="tr-TR" sz="3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tr-TR" sz="36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2018 YILI DOKTORA ÖĞRETİM ÜYESİ HAREKETLİLİĞİ</a:t>
            </a:r>
            <a:endParaRPr lang="tr-TR" u="sng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04800" y="1412776"/>
            <a:ext cx="8686800" cy="5112568"/>
          </a:xfrm>
        </p:spPr>
        <p:txBody>
          <a:bodyPr>
            <a:normAutofit/>
          </a:bodyPr>
          <a:lstStyle/>
          <a:p>
            <a:pPr>
              <a:buNone/>
            </a:pPr>
            <a:endParaRPr lang="tr-TR" sz="2000" b="1" dirty="0" smtClean="0">
              <a:solidFill>
                <a:srgbClr val="00B0F0"/>
              </a:solidFill>
            </a:endParaRPr>
          </a:p>
          <a:p>
            <a:pPr>
              <a:buNone/>
            </a:pPr>
            <a:r>
              <a:rPr lang="tr-TR" sz="20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2000" dirty="0" smtClean="0">
                <a:solidFill>
                  <a:srgbClr val="00B0F0"/>
                </a:solidFill>
              </a:rPr>
              <a:t>ATANAN ile </a:t>
            </a:r>
            <a:r>
              <a:rPr lang="tr-TR" sz="2000" b="1" dirty="0" smtClean="0">
                <a:solidFill>
                  <a:srgbClr val="00B0F0"/>
                </a:solidFill>
              </a:rPr>
              <a:t>KURUMİÇİ</a:t>
            </a:r>
            <a:r>
              <a:rPr lang="tr-TR" sz="2000" dirty="0" smtClean="0">
                <a:solidFill>
                  <a:srgbClr val="00B0F0"/>
                </a:solidFill>
              </a:rPr>
              <a:t> YÜKSELENLER</a:t>
            </a:r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357158" y="2357430"/>
          <a:ext cx="8424936" cy="3540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86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42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4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75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8627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S. NO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ADI SOYADI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BİRİM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TİP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aseline="0" dirty="0" smtClean="0"/>
                        <a:t>ÜNVAN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319"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/>
                        <a:t>1</a:t>
                      </a:r>
                      <a:endParaRPr lang="tr-T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/>
                        <a:t>ARZU ALTUNTAŞ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ZİRAAT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/>
                        <a:t>AÇIKTAN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/>
                        <a:t>2</a:t>
                      </a:r>
                      <a:endParaRPr lang="tr-T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/>
                        <a:t>BELGİN SOL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/>
                        <a:t>FEN EDEBİYAT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/>
                        <a:t>AÇIKTAN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792"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/>
                        <a:t>3</a:t>
                      </a:r>
                      <a:endParaRPr lang="tr-T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/>
                        <a:t>BÜLENT AKIN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/>
                        <a:t>FEN EDEBİYAT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5544"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/>
                        <a:t>4</a:t>
                      </a:r>
                      <a:endParaRPr lang="tr-T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/>
                        <a:t>DİLEK</a:t>
                      </a:r>
                      <a:r>
                        <a:rPr lang="tr-TR" sz="1400" b="1" baseline="0" dirty="0" smtClean="0"/>
                        <a:t> KILINÇ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FEN EDEBİYAT FAK.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0304"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/>
                        <a:t>5</a:t>
                      </a:r>
                      <a:endParaRPr lang="tr-T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/>
                        <a:t>HASAN KURNAZ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/>
                        <a:t>EĞİTİM</a:t>
                      </a:r>
                      <a:r>
                        <a:rPr lang="tr-TR" sz="1200" baseline="0" dirty="0" smtClean="0"/>
                        <a:t>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5064"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/>
                        <a:t>6</a:t>
                      </a:r>
                      <a:endParaRPr lang="tr-T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/>
                        <a:t>MELİKE SOMUNCU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/>
                        <a:t>FEN EDEBİYAT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9263"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 smtClean="0"/>
                        <a:t>7</a:t>
                      </a:r>
                      <a:endParaRPr lang="tr-TR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400" b="1" dirty="0" smtClean="0"/>
                        <a:t>MUSTAFA</a:t>
                      </a:r>
                      <a:r>
                        <a:rPr lang="tr-TR" sz="1400" b="1" baseline="0" dirty="0" smtClean="0"/>
                        <a:t> KAYA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r-TR" sz="1200" dirty="0" smtClean="0"/>
                        <a:t>MÜHENDİSLİK</a:t>
                      </a:r>
                      <a:r>
                        <a:rPr lang="tr-TR" sz="1200" baseline="0" dirty="0" smtClean="0"/>
                        <a:t>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926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ÖMER KUCAK</a:t>
                      </a:r>
                      <a:endParaRPr lang="tr-TR" sz="1400" b="1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FEN EDEBİYAT FAK.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 İÇİ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926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RAMAZAN KAMA</a:t>
                      </a:r>
                      <a:endParaRPr lang="tr-TR" sz="1400" b="1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EĞİTİM FAKÜLTESİ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 İÇİ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o"/>
          <p:cNvGraphicFramePr>
            <a:graphicFrameLocks noGrp="1"/>
          </p:cNvGraphicFramePr>
          <p:nvPr/>
        </p:nvGraphicFramePr>
        <p:xfrm>
          <a:off x="323528" y="260647"/>
          <a:ext cx="8568952" cy="5311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6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003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15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06390"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S.NO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ADI SOYADI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/>
                        <a:t>TİP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baseline="0" dirty="0" smtClean="0"/>
                        <a:t>ÜNVAN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029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RUKİYE ŞAMCI 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400" b="1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KARADENİZ</a:t>
                      </a:r>
                      <a:endParaRPr lang="tr-TR" sz="1400" b="1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tr-TR" sz="1100" dirty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İKTİSADİ VE İDARİ BİLİMLER </a:t>
                      </a: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F.</a:t>
                      </a:r>
                      <a:endParaRPr lang="tr-TR" sz="11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NAKLEN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37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SABİT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HOROZ</a:t>
                      </a:r>
                      <a:endParaRPr lang="tr-TR" sz="1400" b="1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MÜHENDİSLİK</a:t>
                      </a:r>
                      <a:r>
                        <a:rPr lang="tr-TR" sz="11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FAK.</a:t>
                      </a:r>
                      <a:endParaRPr lang="tr-TR" sz="11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 İÇİ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83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SABRİ DOĞAN</a:t>
                      </a:r>
                      <a:endParaRPr lang="tr-TR" sz="1400" b="1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EĞİTİM FAKÜLTESİ</a:t>
                      </a:r>
                      <a:endParaRPr lang="tr-TR" sz="11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 İÇİ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617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SELMAN YEŞİL</a:t>
                      </a:r>
                      <a:endParaRPr lang="tr-TR" sz="1400" b="1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YABANCI</a:t>
                      </a:r>
                      <a:r>
                        <a:rPr lang="tr-TR" sz="11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DİLLER YO</a:t>
                      </a:r>
                      <a:endParaRPr lang="tr-TR" sz="11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NAKLEN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83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SİNAN KUTLUAY</a:t>
                      </a:r>
                      <a:endParaRPr lang="tr-TR" sz="1400" b="1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MÜHENDİSLİK FAK.</a:t>
                      </a:r>
                      <a:endParaRPr lang="tr-TR" sz="11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 İÇİ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37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ADEM İNCE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KURUM İÇİ</a:t>
                      </a:r>
                      <a:endParaRPr lang="tr-TR" sz="1200" dirty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83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MELİH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KUNCAN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MÜHENDİSLİK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KURUM İÇİ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383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VURAL TÜNKLER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KURUM İÇİ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4570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İBRAHİM HALİL GÜZEL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İKTİSADİ VE İDARİ BİLİMLER F.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NAKLEN</a:t>
                      </a:r>
                    </a:p>
                    <a:p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5998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tr-TR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ZEYNEL YETGİN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t"/>
                      <a:r>
                        <a:rPr kumimoji="0" lang="tr-TR" sz="11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GÜZEL SANATLAR VE TASARIM F.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20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GÖRKEM ÖZTÜRK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ZİRAAT FAKÜLTESİ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21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MEHMET KAPLAN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ZİRAAT FAKÜLTESİ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Tablo"/>
          <p:cNvGraphicFramePr>
            <a:graphicFrameLocks noGrp="1"/>
          </p:cNvGraphicFramePr>
          <p:nvPr/>
        </p:nvGraphicFramePr>
        <p:xfrm>
          <a:off x="251520" y="116631"/>
          <a:ext cx="8712968" cy="56714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57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89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20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2488"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/>
                        <a:t>S.NO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ADI SOYADI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TİP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aseline="0" dirty="0" smtClean="0"/>
                        <a:t>ÜNVAN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22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DENİZ ÇAKAROĞLU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BESYO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KURUM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İÇİ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23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EMRAH ERİŞ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YABANCI DİLLER YO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KURUM İÇİ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/>
                        <a:t>24</a:t>
                      </a:r>
                      <a:endParaRPr lang="tr-TR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FİGEN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KANBİR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FEN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EDEBİYAT FAK.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KURUM İÇİ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/>
                        <a:t>25</a:t>
                      </a:r>
                      <a:endParaRPr lang="tr-TR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İRFAN ERTEKİN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İKTİSADİ VE İDARİ BİLİMLER FAK.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/>
                        <a:t>26</a:t>
                      </a:r>
                      <a:endParaRPr lang="tr-TR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MUHAMMED SAİT AYDIN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MÜHENDİSLİK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FAK.</a:t>
                      </a:r>
                      <a:endParaRPr lang="tr-TR" sz="12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KURUM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İÇİ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/>
                        <a:t>27</a:t>
                      </a:r>
                      <a:endParaRPr lang="tr-TR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MURAT DOĞRUYOL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MÜHENDİSLİK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FAK.</a:t>
                      </a:r>
                      <a:endParaRPr lang="tr-TR" sz="12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/>
                        <a:t>28</a:t>
                      </a:r>
                      <a:endParaRPr lang="tr-TR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ZELİHA BÜYÜKBAYRAM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SAĞLIK YÜKSEKOKULU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KURUM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İÇİ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3945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/>
                        <a:t>29</a:t>
                      </a:r>
                      <a:endParaRPr lang="tr-TR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ERDEM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EROĞLU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BESYO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/>
                        <a:t>30</a:t>
                      </a:r>
                      <a:endParaRPr lang="tr-TR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AHMET SAYLIK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/>
                        <a:t>31</a:t>
                      </a:r>
                      <a:endParaRPr lang="tr-TR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SEMRA YILMAZ ÇİLDAM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FEN EDEBİYAT FAK.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/>
                        <a:t>32</a:t>
                      </a:r>
                      <a:endParaRPr lang="tr-TR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TALİP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ÇUKURLU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FEN EDEBİYAT FAK.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MUHAMMET BAKİ MİNAZ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34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SEYİTHAN SEYDOŞOĞLU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ZİRAAT FAKÜLTESİ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Tablo"/>
          <p:cNvGraphicFramePr>
            <a:graphicFrameLocks noGrp="1"/>
          </p:cNvGraphicFramePr>
          <p:nvPr/>
        </p:nvGraphicFramePr>
        <p:xfrm>
          <a:off x="251520" y="116631"/>
          <a:ext cx="8712968" cy="5750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29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46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20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2488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S.NO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ADI SOYADI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TİP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aseline="0" dirty="0" smtClean="0"/>
                        <a:t>ÜNVAN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MESUT BEKİROĞULLARI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MÜHENDİSLİK</a:t>
                      </a:r>
                      <a:r>
                        <a:rPr lang="tr-TR" sz="11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FAK.</a:t>
                      </a:r>
                      <a:endParaRPr lang="tr-TR" sz="11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36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ENES DEMİR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37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ERDEM EROĞLU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BESYO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HURİYE SİMTEN SÜTÜNÇ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ZİRAAT FAKÜLTESİ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39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ABDULRAKİP ARSLAN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YABANCI DİLLER YO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BURÇAK POLAT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İKTİSADİ VE İDARİ BİLİMLER FAK.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050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MUSTAFA OBAY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3945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42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ULAŞ BİNGÖL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FEN EDEBİYAT</a:t>
                      </a:r>
                      <a:r>
                        <a:rPr lang="tr-TR" sz="11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FAK.</a:t>
                      </a:r>
                      <a:endParaRPr lang="tr-TR" sz="11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TUBA BEKAR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ZİRAAT FAKÜLTESİ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KADİR FAİK KÜÇÜKTOPUZLU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TURİZM İŞL.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VE OTELCİLİK YO.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</a:p>
                    <a:p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BEŞİR ÇELİK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İLAHİYAT FAKÜLTESİ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MEHMET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DAĞ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İKTİSADİ VE İDARİ BİLİMLER FAK.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</a:p>
                    <a:p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06211">
                <a:tc>
                  <a:txBody>
                    <a:bodyPr/>
                    <a:lstStyle/>
                    <a:p>
                      <a:pPr algn="ctr"/>
                      <a:r>
                        <a:rPr lang="tr-TR" sz="14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47</a:t>
                      </a:r>
                      <a:endParaRPr lang="tr-TR" sz="1400" b="1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SEYFETTİN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KAYA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FEN EDEBİYAT FAK.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7 Tablo"/>
          <p:cNvGraphicFramePr>
            <a:graphicFrameLocks noGrp="1"/>
          </p:cNvGraphicFramePr>
          <p:nvPr/>
        </p:nvGraphicFramePr>
        <p:xfrm>
          <a:off x="179512" y="1312197"/>
          <a:ext cx="8208912" cy="2188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3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3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33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960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3988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/>
                        <a:t>S.NO</a:t>
                      </a:r>
                      <a:endParaRPr lang="tr-T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ADI SOYADI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TİP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aseline="0" dirty="0" smtClean="0"/>
                        <a:t>ÜNVAN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236"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48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YASEMİN BEKTAŞ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ZİRAAT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FAKÜLTESİ</a:t>
                      </a:r>
                      <a:endParaRPr lang="tr-TR" sz="12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49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TUNAY</a:t>
                      </a:r>
                      <a:r>
                        <a:rPr lang="tr-TR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ARSLAN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İKTİSADİ VE İDARİ BİLİMLER FAK.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190"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GÜLŞEN İSTEK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İKLAHİYAT</a:t>
                      </a:r>
                      <a:r>
                        <a:rPr lang="tr-TR" sz="1200" baseline="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 FAKÜLTESİ</a:t>
                      </a:r>
                      <a:endParaRPr lang="tr-TR" sz="1200" dirty="0" smtClean="0">
                        <a:latin typeface="Times New Roman" pitchFamily="18" charset="0"/>
                        <a:ea typeface="Tahoma" pitchFamily="34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8628"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İSKENDER GELİR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EĞİTİM FAKÜLTESİ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u="sng" dirty="0" smtClean="0"/>
              <a:t/>
            </a:r>
            <a:br>
              <a:rPr lang="tr-TR" u="sng" dirty="0" smtClean="0"/>
            </a:br>
            <a:r>
              <a:rPr lang="tr-TR" sz="36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2018 YILI ÖĞRETİM GÖREVLİSİ HAREKETLİLİĞİ </a:t>
            </a:r>
            <a:endParaRPr lang="tr-TR" sz="3600" u="sng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428736"/>
            <a:ext cx="8329642" cy="5286412"/>
          </a:xfrm>
        </p:spPr>
        <p:txBody>
          <a:bodyPr/>
          <a:lstStyle/>
          <a:p>
            <a:pPr fontAlgn="t">
              <a:buNone/>
            </a:pPr>
            <a:endParaRPr lang="tr-TR" sz="2000" b="1" dirty="0" smtClean="0">
              <a:solidFill>
                <a:srgbClr val="00B0F0"/>
              </a:solidFill>
            </a:endParaRPr>
          </a:p>
          <a:p>
            <a:pPr fontAlgn="t">
              <a:buNone/>
            </a:pPr>
            <a:r>
              <a:rPr lang="tr-TR" sz="20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2000" dirty="0" smtClean="0">
                <a:solidFill>
                  <a:srgbClr val="00B0F0"/>
                </a:solidFill>
              </a:rPr>
              <a:t>ATANAN ile </a:t>
            </a:r>
            <a:r>
              <a:rPr lang="tr-TR" sz="2000" b="1" dirty="0" smtClean="0">
                <a:solidFill>
                  <a:srgbClr val="00B0F0"/>
                </a:solidFill>
              </a:rPr>
              <a:t>KURUMİÇİ</a:t>
            </a:r>
            <a:r>
              <a:rPr lang="tr-TR" sz="2000" dirty="0" smtClean="0">
                <a:solidFill>
                  <a:srgbClr val="00B0F0"/>
                </a:solidFill>
              </a:rPr>
              <a:t> YÜKSELENLER</a:t>
            </a:r>
          </a:p>
          <a:p>
            <a:pPr fontAlgn="t"/>
            <a:endParaRPr lang="tr-TR" sz="2400" b="1" dirty="0" smtClean="0"/>
          </a:p>
          <a:p>
            <a:r>
              <a:rPr lang="tr-TR" sz="2400" b="1" dirty="0" smtClean="0"/>
              <a:t>PROFESÖR</a:t>
            </a:r>
            <a:endParaRPr lang="tr-TR" sz="2400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323528" y="2420888"/>
          <a:ext cx="8424936" cy="343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5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58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05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69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S.NO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ADI SOYADI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BİRİM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TİP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aseline="0" dirty="0" smtClean="0"/>
                        <a:t>ÜNVAN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BERNA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BALCI CEYLAN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SAĞLIK HİZ.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MYO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544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SAFİYE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GÜL SOLMAZ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YABANCI DİLLER YO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8776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ABDULKADİR ÖZCAN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TEKNİK BİLİMLER MYO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016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AYŞE ŞAHİN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YABANCI DİLLER YO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7248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HALİL İBRAHİM KELEŞ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TEKNİK BİLİMLER MYO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480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SÜMEYYE BİLEN SEYİDOĞLU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SAĞLIK HİZ.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MYO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5720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BÜŞRA 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ÖZÜDOĞRU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SOSYAL BİLİMLER MYO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FATİH PULAT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ERUH MES. YO.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DİYADDİN ALP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SOSYAL BİLİMLER MYO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MERYEM ÖZER DİLMEN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ERUH MES. YO.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428736"/>
            <a:ext cx="8329642" cy="5286412"/>
          </a:xfrm>
        </p:spPr>
        <p:txBody>
          <a:bodyPr/>
          <a:lstStyle/>
          <a:p>
            <a:pPr>
              <a:buNone/>
            </a:pPr>
            <a:endParaRPr lang="tr-TR" sz="2400" dirty="0" smtClean="0">
              <a:solidFill>
                <a:srgbClr val="00B0F0"/>
              </a:solidFill>
            </a:endParaRPr>
          </a:p>
          <a:p>
            <a:pPr>
              <a:buNone/>
            </a:pP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323528" y="1124744"/>
          <a:ext cx="8064896" cy="41806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2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33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717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03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S.NO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ADI SOYADI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BİRİM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TİP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aseline="0" dirty="0" smtClean="0"/>
                        <a:t>ÜNVAN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776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SITKI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ÇİÇEK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REKTÖRLÜK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776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ZÜBEYİR KARATAŞ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REKTÖRLÜK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51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YENAL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YAĞMUR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TURİZM İŞL.İ VE OTELCİLİK YO.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248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EBUZER CENGİZ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TEKNİK BİLİMLER MYO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480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RAMAZAN ÇUKURLU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ERUH MES. YO.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720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SELAMİ GÜLTEKİN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TURİZM İŞL. VE OTELCİLİK YO.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HASAN KURBAN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MÜHENDİSLİK FAK.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1416 S.K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MERVE HAYRUNİSA </a:t>
                      </a:r>
                    </a:p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KASIM MEMİŞOĞLU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GÜZEL SANATLAR VE TASARIM FAK.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1416 S.K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SULTAN YAVUZ EROĞLU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BESYO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020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MUHİTTİN SELAMİ ERMAN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BESYO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K. İÇİ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SEYİTHAN CAN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İLAHİYAT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AÇIKTAN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ÖĞR.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00034" y="476672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tr-TR" sz="31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tr-TR" sz="31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tr-TR" sz="3100" b="1" u="sng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2018 YILI ARAŞTIRMA GÖREVLİSİ HAREKETLİLİĞİ</a:t>
            </a:r>
            <a:endParaRPr lang="tr-TR" sz="3100" b="1" u="sng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5536" y="1628800"/>
            <a:ext cx="8258204" cy="4353347"/>
          </a:xfrm>
        </p:spPr>
        <p:txBody>
          <a:bodyPr/>
          <a:lstStyle/>
          <a:p>
            <a:pPr>
              <a:buNone/>
            </a:pPr>
            <a:r>
              <a:rPr lang="tr-TR" sz="2000" b="1" dirty="0" smtClean="0">
                <a:solidFill>
                  <a:srgbClr val="00B0F0"/>
                </a:solidFill>
              </a:rPr>
              <a:t>AÇIKTAN veya NAKLEN </a:t>
            </a:r>
            <a:r>
              <a:rPr lang="tr-TR" sz="2000" dirty="0" smtClean="0">
                <a:solidFill>
                  <a:srgbClr val="00B0F0"/>
                </a:solidFill>
              </a:rPr>
              <a:t>ATANAN ile </a:t>
            </a:r>
            <a:r>
              <a:rPr lang="tr-TR" sz="2000" b="1" dirty="0" smtClean="0">
                <a:solidFill>
                  <a:srgbClr val="00B0F0"/>
                </a:solidFill>
              </a:rPr>
              <a:t>KURUMİÇİ</a:t>
            </a:r>
            <a:r>
              <a:rPr lang="tr-TR" sz="2000" dirty="0" smtClean="0">
                <a:solidFill>
                  <a:srgbClr val="00B0F0"/>
                </a:solidFill>
              </a:rPr>
              <a:t> YÜKSELENLER</a:t>
            </a:r>
          </a:p>
          <a:p>
            <a:pPr>
              <a:buNone/>
            </a:pP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285720" y="2357430"/>
          <a:ext cx="8208912" cy="26834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30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59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087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95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15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88861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S.NO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ADI SOYADI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BİRİM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TİP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aseline="0" dirty="0" smtClean="0"/>
                        <a:t>ÜNVAN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ABDULGAFUR DERİN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FEN EDEBİYAT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AÇIKTAN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ARŞ. GÖR.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MUSTAFA CERİTOĞLU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ZİRAAT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AÇIKTAN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ARŞ. GÖR.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ORHAN BALCI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FEN EDEBİYAT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AÇIKTAN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ARŞ. GÖR.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RIDVAN ÇETİN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MÜHENDİSLİK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NAKLEN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ARŞ. GÖR.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VEDAT</a:t>
                      </a:r>
                      <a:r>
                        <a:rPr lang="tr-TR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BALDAZ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VETERİNER FAKÜLTESİ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AÇIKTAN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ARŞ. GÖR.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204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YUNUS BAYDAŞ</a:t>
                      </a:r>
                      <a:endParaRPr lang="tr-TR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İKTİSADİ VE İDARİ BİLİMLER F.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AÇIKTAN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ARŞ. GÖR.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107043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tr-TR" sz="28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2018 YILI İÇERİSİNDE </a:t>
            </a:r>
            <a:r>
              <a:rPr lang="tr-TR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Üniversitemizden </a:t>
            </a:r>
            <a:r>
              <a:rPr lang="tr-TR" sz="28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AYRILAN </a:t>
            </a:r>
            <a:br>
              <a:rPr lang="tr-TR" sz="28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tr-TR" sz="28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AKADEMİK PERSONELLER</a:t>
            </a:r>
            <a:endParaRPr lang="tr-TR" sz="2800" b="1" cap="none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251520" y="1556792"/>
          <a:ext cx="8667432" cy="3834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8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356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6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465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S.N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ADI SOYADI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 smtClean="0">
                          <a:solidFill>
                            <a:schemeClr val="bg1"/>
                          </a:solidFill>
                        </a:rPr>
                        <a:t>TİP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aseline="0" dirty="0" smtClean="0">
                          <a:solidFill>
                            <a:schemeClr val="bg1"/>
                          </a:solidFill>
                        </a:rPr>
                        <a:t>ÜNVAN</a:t>
                      </a:r>
                      <a:endParaRPr lang="tr-TR" sz="16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GALİP</a:t>
                      </a:r>
                      <a:r>
                        <a:rPr lang="tr-TR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BAKIR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ZİRAAT FAK.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40/B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PROFESÖR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ÖMER TERZİOĞLU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ZİRAAT FAK.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EMEKLİLİK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PROFESÖR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2601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3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SADETTİN</a:t>
                      </a:r>
                      <a:r>
                        <a:rPr lang="tr-TR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AKSOY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MÜH. MİM.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PROFESÖR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YÜKSEL BİRİNCİ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İKTİSADİ VE İDARİ BİL.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İSTİFA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PROFESÖR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601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TUNCAY</a:t>
                      </a:r>
                      <a:r>
                        <a:rPr lang="tr-TR" sz="12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GÖRGÜLÜ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İKTİSADİ VE İDARİ BİL.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RESMİ BEL.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SAH.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PROFESÖR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ÖKKEŞ KESİCİ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FEN EDEBİYAT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DOÇENT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2601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BURÇİN</a:t>
                      </a:r>
                      <a:r>
                        <a:rPr lang="tr-TR" sz="12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BOZDOĞANOĞLU</a:t>
                      </a:r>
                      <a:endParaRPr lang="tr-TR" sz="1200" b="1" i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İKTİSADİ VE İDARİ BİL.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NAKLEN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DOÇENT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9088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8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CEMALETTİN SANCAR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İLAHİYAT FAKÜLTESİ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EMEKLİLİK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8707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9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HAKAN KILMAZ</a:t>
                      </a:r>
                      <a:endParaRPr lang="tr-TR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MÜH. MİM.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FAK.</a:t>
                      </a:r>
                      <a:endParaRPr lang="tr-TR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GÖREVDEN ÇEK.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SAY.</a:t>
                      </a:r>
                      <a:endParaRPr lang="tr-TR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DR.</a:t>
                      </a:r>
                      <a:r>
                        <a:rPr lang="tr-TR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ÖĞR. ÜYESİ</a:t>
                      </a:r>
                      <a:endParaRPr lang="tr-TR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179512" y="1052736"/>
          <a:ext cx="8497513" cy="4426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9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16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207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127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8031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S.NO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ADI SOYADI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TİP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aseline="0" dirty="0" smtClean="0"/>
                        <a:t>ÜNVAN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327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HAKAN ÜLKER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MÜH. MİM.</a:t>
                      </a:r>
                      <a:r>
                        <a:rPr lang="tr-TR" sz="1200" baseline="0" dirty="0" smtClean="0"/>
                        <a:t>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GÖREVDEN ÇEK.</a:t>
                      </a:r>
                      <a:r>
                        <a:rPr lang="tr-TR" sz="1200" baseline="0" dirty="0" smtClean="0"/>
                        <a:t> </a:t>
                      </a:r>
                      <a:r>
                        <a:rPr lang="tr-TR" sz="1200" dirty="0" smtClean="0"/>
                        <a:t>SAY.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231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İBRAHİM BARCA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İLAHİYAT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NAKLEN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0127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MEHMET</a:t>
                      </a:r>
                      <a:r>
                        <a:rPr lang="tr-TR" sz="1400" baseline="0" dirty="0" smtClean="0"/>
                        <a:t> GÜLBAHAR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FEN EDEBİYAT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GÖREVDEN ÇEK.</a:t>
                      </a:r>
                      <a:r>
                        <a:rPr lang="tr-TR" sz="1200" baseline="0" dirty="0" smtClean="0"/>
                        <a:t> </a:t>
                      </a:r>
                      <a:r>
                        <a:rPr lang="tr-TR" sz="1200" dirty="0" smtClean="0"/>
                        <a:t>SAY.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602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13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RAHMİ UYAR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MÜH. MİM.</a:t>
                      </a:r>
                      <a:r>
                        <a:rPr lang="tr-TR" sz="1200" baseline="0" dirty="0" smtClean="0"/>
                        <a:t>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İSTİFA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DR.</a:t>
                      </a:r>
                      <a:r>
                        <a:rPr lang="tr-TR" sz="1200" baseline="0" dirty="0" smtClean="0"/>
                        <a:t> ÖĞR. ÜYESİ</a:t>
                      </a:r>
                      <a:endParaRPr lang="tr-TR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69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14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HÜSEYİN</a:t>
                      </a:r>
                      <a:r>
                        <a:rPr lang="tr-TR" sz="1400" baseline="0" dirty="0" smtClean="0"/>
                        <a:t> NASİP ÖZALTAŞ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BESYO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İSTİFA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YRD.</a:t>
                      </a:r>
                      <a:r>
                        <a:rPr lang="tr-TR" sz="1200" baseline="0" dirty="0" smtClean="0"/>
                        <a:t> DOÇ.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800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15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VEDAT MUTLU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BESYO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GÖREVDEN ÇEK.</a:t>
                      </a:r>
                      <a:r>
                        <a:rPr lang="tr-TR" sz="1200" baseline="0" dirty="0" smtClean="0"/>
                        <a:t> </a:t>
                      </a:r>
                      <a:r>
                        <a:rPr lang="tr-TR" sz="1200" dirty="0" smtClean="0"/>
                        <a:t>SAY.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YRD. DOÇ.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144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16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ADEM SANDIK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EĞİTİM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EMEKLİ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ÖĞR.</a:t>
                      </a:r>
                      <a:r>
                        <a:rPr lang="tr-TR" sz="1200" baseline="0" dirty="0" smtClean="0"/>
                        <a:t> GÖR.</a:t>
                      </a:r>
                      <a:endParaRPr lang="tr-TR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2424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17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EMRE SERİN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BESYO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İSTİFA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/>
                        <a:t>ÖĞR.</a:t>
                      </a:r>
                      <a:r>
                        <a:rPr lang="tr-TR" sz="1200" baseline="0" dirty="0" smtClean="0"/>
                        <a:t> GÖR.</a:t>
                      </a:r>
                      <a:endParaRPr lang="tr-TR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569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18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ABDLKADİR KERPİÇ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EĞİTİM FAK.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İLİŞİĞİ</a:t>
                      </a:r>
                      <a:r>
                        <a:rPr lang="tr-TR" sz="1200" baseline="0" dirty="0" smtClean="0"/>
                        <a:t> KES.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/>
                        <a:t>ARŞ. GÖR</a:t>
                      </a:r>
                      <a:endParaRPr lang="tr-TR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5695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19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AHMET DİKBAYIR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EĞİTİM</a:t>
                      </a:r>
                      <a:r>
                        <a:rPr lang="tr-TR" sz="1400" baseline="0" dirty="0" smtClean="0"/>
                        <a:t> FAK.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KHK İLE İHRAÇ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ARŞ. GÖR.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o"/>
          <p:cNvGraphicFramePr>
            <a:graphicFrameLocks noGrp="1"/>
          </p:cNvGraphicFramePr>
          <p:nvPr/>
        </p:nvGraphicFramePr>
        <p:xfrm>
          <a:off x="179512" y="1412776"/>
          <a:ext cx="8497513" cy="3442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6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96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2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03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8031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S.NO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ADI SOYADI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BİRİM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TİP</a:t>
                      </a:r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aseline="0" dirty="0" smtClean="0"/>
                        <a:t>ÜNVAN</a:t>
                      </a:r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327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20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MEHMET SONKURT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ZİRAAT</a:t>
                      </a:r>
                      <a:r>
                        <a:rPr lang="tr-TR" sz="1400" baseline="0" dirty="0" smtClean="0"/>
                        <a:t> FAK.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İSTİFA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ARŞ. GÖR.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231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21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ÖMER</a:t>
                      </a:r>
                      <a:r>
                        <a:rPr lang="tr-TR" sz="1400" baseline="0" dirty="0" smtClean="0"/>
                        <a:t> AÇAN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FEN EDEBİYAT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KHK İLE İHRAÇ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ARŞ. GÖR.</a:t>
                      </a:r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0127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22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RESUL SARITAŞ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MÜH. MİM.</a:t>
                      </a:r>
                      <a:r>
                        <a:rPr lang="tr-TR" sz="1400" baseline="0" dirty="0" smtClean="0"/>
                        <a:t> FAK.</a:t>
                      </a:r>
                      <a:endParaRPr lang="tr-T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GÖREVDEN ÇEK.</a:t>
                      </a:r>
                      <a:r>
                        <a:rPr lang="tr-TR" sz="1400" baseline="0" dirty="0" smtClean="0"/>
                        <a:t> </a:t>
                      </a:r>
                      <a:r>
                        <a:rPr lang="tr-TR" sz="1400" dirty="0" smtClean="0"/>
                        <a:t>SAY.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ARŞ.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6023">
                <a:tc>
                  <a:txBody>
                    <a:bodyPr/>
                    <a:lstStyle/>
                    <a:p>
                      <a:pPr algn="ctr"/>
                      <a:r>
                        <a:rPr lang="tr-TR" b="1" dirty="0" smtClean="0"/>
                        <a:t>23</a:t>
                      </a:r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400" dirty="0" smtClean="0"/>
                        <a:t>SERKAN TURGUT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FEN EDEBİYAT FAK.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İLİŞİĞİ</a:t>
                      </a:r>
                      <a:r>
                        <a:rPr lang="tr-TR" sz="1400" baseline="0" dirty="0" smtClean="0"/>
                        <a:t> KES.</a:t>
                      </a:r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/>
                        <a:t>ARŞ. GÖR.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695">
                <a:tc>
                  <a:txBody>
                    <a:bodyPr/>
                    <a:lstStyle/>
                    <a:p>
                      <a:pPr algn="ctr"/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272">
                <a:tc>
                  <a:txBody>
                    <a:bodyPr/>
                    <a:lstStyle/>
                    <a:p>
                      <a:pPr algn="ctr"/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8144">
                <a:tc>
                  <a:txBody>
                    <a:bodyPr/>
                    <a:lstStyle/>
                    <a:p>
                      <a:pPr algn="ctr"/>
                      <a:endParaRPr lang="tr-T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r-TR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r-TR" sz="2800" b="1" cap="none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AKADEMİK GÜNCEL SAYILAR </a:t>
            </a:r>
            <a:endParaRPr lang="tr-TR" sz="2800" b="1" cap="none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2051720" y="1196752"/>
          <a:ext cx="4215412" cy="4456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5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4738">
                <a:tc gridSpan="2"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AKADEMİK DOLU KADRO DURUMU</a:t>
                      </a:r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PROFESÖR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DOÇENT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DOKTORA ÖĞTERİM ÜYESİ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ÖĞRETİM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GÖREVLİSİ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CARİ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ARAŞTIRMA GÖREVLİSİ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ÖYP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ARAŞ.GÖR. </a:t>
                      </a:r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– 33/a</a:t>
                      </a:r>
                      <a:endParaRPr lang="tr-TR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ÖYP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ARAŞ.GÖR. - 50/ 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ÖNCELİKLİ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ALAN ARAŞ.GÖR. - 50/d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1416 </a:t>
                      </a:r>
                      <a:r>
                        <a:rPr lang="tr-TR" sz="1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ARAŞTIRMA GÖREVLİSİ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 smtClean="0">
                          <a:solidFill>
                            <a:srgbClr val="0070C0"/>
                          </a:solidFill>
                          <a:latin typeface="Times New Roman"/>
                        </a:rPr>
                        <a:t> AKADEMİK </a:t>
                      </a:r>
                      <a:r>
                        <a:rPr lang="tr-TR" sz="1800" b="1" i="0" u="none" strike="noStrike" dirty="0">
                          <a:solidFill>
                            <a:srgbClr val="0070C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smtClean="0">
                          <a:solidFill>
                            <a:srgbClr val="0070C0"/>
                          </a:solidFill>
                          <a:latin typeface="Times New Roman"/>
                        </a:rPr>
                        <a:t>543</a:t>
                      </a:r>
                      <a:endParaRPr lang="tr-TR" sz="1800" b="1" i="0" u="none" strike="noStrike" dirty="0">
                        <a:solidFill>
                          <a:srgbClr val="0070C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İDARİ </a:t>
                      </a:r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299</a:t>
                      </a:r>
                      <a:endParaRPr lang="tr-TR" sz="1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0893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 smtClean="0">
                          <a:solidFill>
                            <a:srgbClr val="0070C0"/>
                          </a:solidFill>
                          <a:latin typeface="Times New Roman"/>
                        </a:rPr>
                        <a:t> GENEL </a:t>
                      </a:r>
                      <a:r>
                        <a:rPr lang="tr-TR" sz="1800" b="1" i="0" u="none" strike="noStrike" dirty="0">
                          <a:solidFill>
                            <a:srgbClr val="0070C0"/>
                          </a:solidFill>
                          <a:latin typeface="Times New Roman"/>
                        </a:rPr>
                        <a:t>TOPLAM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 smtClean="0">
                          <a:solidFill>
                            <a:srgbClr val="0070C0"/>
                          </a:solidFill>
                          <a:latin typeface="Times New Roman"/>
                        </a:rPr>
                        <a:t>842</a:t>
                      </a:r>
                      <a:endParaRPr lang="tr-TR" sz="1800" b="1" i="0" u="none" strike="noStrike" dirty="0">
                        <a:solidFill>
                          <a:srgbClr val="0070C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623532"/>
              </p:ext>
            </p:extLst>
          </p:nvPr>
        </p:nvGraphicFramePr>
        <p:xfrm>
          <a:off x="611560" y="1268760"/>
          <a:ext cx="8064896" cy="4500161"/>
        </p:xfrm>
        <a:graphic>
          <a:graphicData uri="http://schemas.openxmlformats.org/drawingml/2006/table">
            <a:tbl>
              <a:tblPr/>
              <a:tblGrid>
                <a:gridCol w="39715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33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EĞİTİM </a:t>
                      </a: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FAKÜLTESİ (8 KİŞİ)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FEN </a:t>
                      </a: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EDEBİYAT FAKÜLTESİ (5 KİŞİ)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42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MAHMUT TOPRAK  FAKÜLTE SEKR.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EFE FAKÜLTE SEKR.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742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M.REŞİT GÜNEŞ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HAMİT YARDIM ŞEF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66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ÖMER TEKİN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ÇETİN ÖZTÜRK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420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MUHSİN DAŞÇI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MÜSLİM KİNEŞ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00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MAHMUT ERDOĞAN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MUHAMMED ELDEN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SELMAN DEMİR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b="1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000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ZEHRA DİNLER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b="1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854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RESUL BATUR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GÜZEL </a:t>
                      </a: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SANATLAR FAKÜLTESİ (3 KİŞİ)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8546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YUNUS ASLAN 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8976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BEDRETTİN SİĞA AYNİYAT SAYMANI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7426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TIP FAKÜLTESİ (3 KİŞİ)</a:t>
                      </a: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YUSUF</a:t>
                      </a:r>
                      <a:r>
                        <a:rPr lang="tr-T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İLHAN MEMUR</a:t>
                      </a:r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66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FERHAN ARSLAN FAKÜLTE S.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700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PINAR ERKOYUNCU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524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HASAN ELİNÇ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5247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b="1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sp>
        <p:nvSpPr>
          <p:cNvPr id="5" name="4 Başlık"/>
          <p:cNvSpPr>
            <a:spLocks noGrp="1"/>
          </p:cNvSpPr>
          <p:nvPr>
            <p:ph type="title"/>
          </p:nvPr>
        </p:nvSpPr>
        <p:spPr>
          <a:xfrm>
            <a:off x="467544" y="908720"/>
            <a:ext cx="7467600" cy="432048"/>
          </a:xfrm>
        </p:spPr>
        <p:txBody>
          <a:bodyPr>
            <a:normAutofit fontScale="90000"/>
          </a:bodyPr>
          <a:lstStyle/>
          <a:p>
            <a:r>
              <a:rPr lang="tr-TR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İDARİ PERSONEL VE GÖREV YAPTIĞI BİRİM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9332911"/>
              </p:ext>
            </p:extLst>
          </p:nvPr>
        </p:nvGraphicFramePr>
        <p:xfrm>
          <a:off x="179512" y="764704"/>
          <a:ext cx="8496944" cy="4870789"/>
        </p:xfrm>
        <a:graphic>
          <a:graphicData uri="http://schemas.openxmlformats.org/drawingml/2006/table">
            <a:tbl>
              <a:tblPr/>
              <a:tblGrid>
                <a:gridCol w="42990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7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0027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İLAHİYAT FAKÜLTESİ (8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ZİRAAT FAKÜLTESİ (6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M.ZİHNİ AKKKOYUN FAKÜLTE S.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ÖMER ÜCE 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AKİF TOPRAK 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HADİ ÖNCÜ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MURAT AYDEMİR  TEKNİSYEN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SAADET AKSU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NEJDET ŞAHİN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NEDİM BOZDAĞ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HALİDE KAYAR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METİN BEĞER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 ALİ SONAR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5441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BAYRAM TEKEŞ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0038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MİRZA SEZGİN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VETERİNER FAKÜLTESİ (11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MÜHENDİSLİK FAKÜLTESİ (10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456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FATİH KESİCİ FAKÜLTE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T.SEDAT HAKSEVER FAKÜLTE S.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117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HÜSAMETTİN AKSU ŞEF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CEMRE ÇİÇEK ŞEF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5771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ÇİĞDEM RAZİ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İBRAHİM AKDEMİR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036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CENGİZ KURTAK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AHMET FIRATOĞLU BİYOLOG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3496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ADİL ŞEN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ABDULKADİR ASLAN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157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İHSAN ÜLDES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DİLEK TOPRAK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5616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RAHMİ DOĞAN HAYVAN SAĞLIK MEM.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ZÜLKÜF YERLİKAYA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076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ŞEHİTOĞLU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M.ŞAKİR KURHAN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736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NEFİSE ÇİFTÇİ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ALİ ÖZDEMİR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5196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KALKAN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ESMA KAYHAN HAYVAN BAKICISI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080559"/>
              </p:ext>
            </p:extLst>
          </p:nvPr>
        </p:nvGraphicFramePr>
        <p:xfrm>
          <a:off x="395536" y="1098075"/>
          <a:ext cx="8136904" cy="4196912"/>
        </p:xfrm>
        <a:graphic>
          <a:graphicData uri="http://schemas.openxmlformats.org/drawingml/2006/table">
            <a:tbl>
              <a:tblPr/>
              <a:tblGrid>
                <a:gridCol w="4081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556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0114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İKTİSADİ VE İDARİ BİLİMLER FAKÜLTESİ (6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TEKNİK BİLİMLER MYO (8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18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VEFAADDİN ERDEMCİ FAK.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TUNCER KAÇHAN YÜKSEKOKUL S.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518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EMRULLAH KAYA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ZAHİT SEVGİLİ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518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M.FATİH SEVEN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M.SALİH ABAÇA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518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AYŞE ADİN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YUNUS KESKİN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518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MUHAMMED BAYKARA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NURAN EVİN MEMUR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518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NEJDET TİGÜ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AGİT KAMEL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0114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ŞEFİK DOĞAN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0114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0114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ERUH MYO (5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SOSYAL BİLİMLER MYO (6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518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M.ALİ AKSOY YÜKSEKOKUL SEKR.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HALİL ASUT YÜKSEKOKUL S.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5189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ABDURRAHİM ŞİLKEN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M.MÜNİR DEMİREL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4810137"/>
                  </a:ext>
                </a:extLst>
              </a:tr>
              <a:tr h="18938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AZGER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ÖZLEM CAN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938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ŞAKİR AKYÜREK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HÜSEYİN YILMAZ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9386">
                <a:tc>
                  <a:txBody>
                    <a:bodyPr/>
                    <a:lstStyle/>
                    <a:p>
                      <a:pPr algn="l" fontAlgn="b"/>
                      <a:endParaRPr lang="tr-TR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HAMİT YILDIZ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0114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SABRİ ABAÇA ŞEF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26585">
                <a:tc>
                  <a:txBody>
                    <a:bodyPr/>
                    <a:lstStyle/>
                    <a:p>
                      <a:pPr marL="43815" algn="l">
                        <a:lnSpc>
                          <a:spcPts val="985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100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KIYMET ÇAKIR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5 Tablo"/>
          <p:cNvGraphicFramePr>
            <a:graphicFrameLocks noGrp="1"/>
          </p:cNvGraphicFramePr>
          <p:nvPr/>
        </p:nvGraphicFramePr>
        <p:xfrm>
          <a:off x="395536" y="1124739"/>
          <a:ext cx="8208912" cy="4781631"/>
        </p:xfrm>
        <a:graphic>
          <a:graphicData uri="http://schemas.openxmlformats.org/drawingml/2006/table">
            <a:tbl>
              <a:tblPr/>
              <a:tblGrid>
                <a:gridCol w="4267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413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455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KURTALAN MESLEK YÜKSEKOKULU (8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SAĞLIK HİZMETLERİ MESLEK YÜKSEKOKULU (5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AYDIN BEŞTAŞ YÜKSEKOKUL SEKRETERİ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MAHMUT DEMİR YÜKSEKOKUL SEKRETERİ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HASAN ATEŞ ŞEF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GÜLŞEN AYBEK ŞEF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NİHAT AYDIN TEKNİSYEN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FETHULLAH ERDAL ŞEF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ERKAN ARTA TEKNİSYEN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GÖKHAN ÖZTÜRK YEKNİSYEN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HASAN BİL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FARİS ABAÇA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HALİT ALPNAR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M.SALİH DİLEK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REFİK POLAT HİZMETLİ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2511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YABANCI DİLLER YÜKSEKOKULU (3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BEDEN EĞİTİMİ VE SPOR YÜKSEKOKULU (5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TACETTİN ERDEN YÜKSEKOKUL SEKRETERİ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BEKİR ÇİFTÇİ YÜKSEKOKUL SEKRETERİ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ENDER EMRE ETİZ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AYTEN KAYRAN MEMUR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SİNAN DEMİR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MUHSİN AKDEMİR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RIDVAN BAĞÇECİ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0962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REMZİ AKSU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452457"/>
              </p:ext>
            </p:extLst>
          </p:nvPr>
        </p:nvGraphicFramePr>
        <p:xfrm>
          <a:off x="467544" y="1268757"/>
          <a:ext cx="7200800" cy="3340235"/>
        </p:xfrm>
        <a:graphic>
          <a:graphicData uri="http://schemas.openxmlformats.org/drawingml/2006/table">
            <a:tbl>
              <a:tblPr/>
              <a:tblGrid>
                <a:gridCol w="36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467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SAĞLIK YÜKSEKOKULU (7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TURİZM İŞLET. VE OTELCİLİK YÜKSEKOKULU</a:t>
                      </a:r>
                      <a:endParaRPr lang="tr-TR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29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ADNAN KARANFİL YÜKSEKOKUL S. 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M.SELİM ASLAN YO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67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SEFER ERDEMCİ AYNİYAT SAYMANI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RAMAZAN DESTAN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29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ESRA ASLAN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SALİH VEYSEL TEKİN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29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SIDDIK ÖZER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29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HACI YILMAZ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29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MUHSİN BEYDOĞAN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9772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ALİ KAMEL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350318"/>
              </p:ext>
            </p:extLst>
          </p:nvPr>
        </p:nvGraphicFramePr>
        <p:xfrm>
          <a:off x="395536" y="1124744"/>
          <a:ext cx="7848872" cy="4350792"/>
        </p:xfrm>
        <a:graphic>
          <a:graphicData uri="http://schemas.openxmlformats.org/drawingml/2006/table">
            <a:tbl>
              <a:tblPr/>
              <a:tblGrid>
                <a:gridCol w="3888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1650"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GENEL SEKRETERLİK (15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STRATEJİ GELİŞTİRME DAİRE BAŞKANLIĞI (14 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KİŞİ</a:t>
                      </a: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4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ABDULKADİR IŞIK GENEL SEKRETER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EBUBEKİR SEVEN DAİRE BAŞKAN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Ö.FETHİ ÇELEPÇIKAY GEN. SEKR.YARD.V.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GAFFARİ BALTACI ŞUBE MÜDÜRÜ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EDİP EPÇAÇAN YÜKSEKOKUL SEK.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ÖMÜR KIZILKAN ŞUBE MÜDÜRÜ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973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NURULLAH GEYİK  ŞUBE MÜD. ÖZEL KAL.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FİKRET BAŞÇI MALİ.HİZ.UZM.YRD.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YATKIN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YİĞİT AKAR MALİ.HİZ.UZM.YRD.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ESRA KÜÇÜK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MÜCAHİT EZER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H.SÜLEYMAN ERTEK 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YAŞAR YILDIRIM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HAKAN ÖZÇİÇEK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AHMET HAN AKYILDIZ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CANAN SEVEN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M.TAHİR ÇELİK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YALÇIN YILMAZ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SERKAN TEMİR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OSMAN KAYAR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İDRİS YILDIZ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MÜNEVVER SALTUK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FARUK GÜREL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CENNET İNAN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SEMRA ELÇİ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ENES KARAHANÇER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 algn="l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4828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ENGİN ULAÇ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485986"/>
              </p:ext>
            </p:extLst>
          </p:nvPr>
        </p:nvGraphicFramePr>
        <p:xfrm>
          <a:off x="395536" y="1124744"/>
          <a:ext cx="7416824" cy="5040243"/>
        </p:xfrm>
        <a:graphic>
          <a:graphicData uri="http://schemas.openxmlformats.org/drawingml/2006/table">
            <a:tbl>
              <a:tblPr/>
              <a:tblGrid>
                <a:gridCol w="3428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8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YAPI İŞLERİ VE TEKNİK DAİRE BAŞKANLIĞI(22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ÖĞRENCİ İŞLERİ DAİRE BAŞKANLIĞI (10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TEKİN ÖZTEMİZ DAİRE BAŞKANI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EMİN ÇİFTÇİ  DAİRE BAŞKAN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MUSA BUTUR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ERDAL ÇİÇEK ŞUBE MÜDÜR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SONGÜL KİNEŞ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YAVUZ SELİM İÇİN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HÜSEYİN TÜRK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MURAT BURAN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KASIM KURT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TURAN SARIYER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SERVET GÜNGÖRMEZ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SERVET KARAHAN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İBRAHİM YALÇINOĞLU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ABDULLAH DEMİR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ŞİNASİ ONAR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SERHAT NAS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FIRAT ŞİMŞEK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VEYSEL KARAÇAY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NESİH GÜL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ŞAFİH ECER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954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MUSTAFA KAPLAN MİMAR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954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MESUT NAS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ÖMER SİNAN DİRİKOLU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BİLGİ İŞLEM DAİRE BAŞKANLIĞI (11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SERVET ERDABAKOĞLU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EDİP ERTAŞ DAİRE BAŞKANI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MAHMUT YILDIZ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MANSUR BEŞTAŞ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FATİH SOBACI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BURHAN ÖZDEMİR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MELİS KANCA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AYHAN TALAY MÜHENDİS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ABDÜLRAHMAN UZUN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HAYRETTİN TOPRAK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ERHAN ACAR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BEDRETTİN TOPRAK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METİN MAÇ TEKNİSYEN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CELAL KARABULUT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 EMİN ATAKER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BİLAL KOÇ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322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YAVUZ ÇALAPÇIKAY TEKNİSYEN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YILDIRIM SOYLU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7954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YAŞAR OMURCAN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MÜNİR İMRE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79546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482392"/>
              </p:ext>
            </p:extLst>
          </p:nvPr>
        </p:nvGraphicFramePr>
        <p:xfrm>
          <a:off x="395536" y="1196752"/>
          <a:ext cx="7488832" cy="4680853"/>
        </p:xfrm>
        <a:graphic>
          <a:graphicData uri="http://schemas.openxmlformats.org/drawingml/2006/table">
            <a:tbl>
              <a:tblPr/>
              <a:tblGrid>
                <a:gridCol w="3789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58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KÜTÜPHANE VE DOKUMANTASYON DAİRE BAŞKANLIĞI (15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PERSONEL DAİRE BAŞKANLIĞI (14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KEMAL ERDEMCİ DAİRE BAŞKANI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ÖMER ÖREN DAİRE BAŞKANI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SÜLEYMAN BATUR GENEL SEK.Y.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GÜNEY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1632433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İBRAHİM DİNLER ŞUBE MÜDÜRÜ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SABRİ SEVGİ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FATİH AKKOYUN ŞEF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YAKUP KARS ŞUBE MÜDÜRÜ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İNAN KÜTÜPHANECİ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ABDULHAKİM BEYHAN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ESRA DİRİARIN KÜTÜPHANECİ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ZAHİDE KOYUNCU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HAZEL DURMAZ KÜTÜPHANECİ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TİMUR ARPACIK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DENİZ ÇELİK KÜTÜPHANECİ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VEYSİ SAMİAN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ABDURREZAK YILDIRIM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MUHDİ SEVGİ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RAMAZAN TOKDEMİR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AHMET ÇİFTÇİ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BİLAL ASLAN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BAYRAM ERDEM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NEZİR KILIÇER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ABDURRAHMAN DELEN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UĞUR AYBİ MEMUR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BAHAR YILDIZ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181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SABRİYE ÇAKIR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748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OSMAN BİLİ HİZMETLİ 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839471"/>
              </p:ext>
            </p:extLst>
          </p:nvPr>
        </p:nvGraphicFramePr>
        <p:xfrm>
          <a:off x="323528" y="692696"/>
          <a:ext cx="7704856" cy="5212840"/>
        </p:xfrm>
        <a:graphic>
          <a:graphicData uri="http://schemas.openxmlformats.org/drawingml/2006/table">
            <a:tbl>
              <a:tblPr/>
              <a:tblGrid>
                <a:gridCol w="38990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05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5108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SAĞLIK KÜLTÜR VE SPOR DAİRE BAŞKANLIĞI (25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İDARİ VE MALİ İŞLER DAİRE BAŞKANLIĞI (22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SELİM KELEŞ DAİRE BAŞKANI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M.KAZIM BENEK DAİRE BAŞKAN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BURHANETTİN TAPİNÇ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M.HASAN GÜL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EMİN ŞEN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KENAN ŞEN ŞUBE MÜDÜRÜ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M.A.KADİR GÜLTEKİN  ŞUBE M.VEK.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ÖZKAN YILDIZ ŞUBE MÜDÜRÜ V.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LÜTFÜ CEZLAN DİŞ HEKİMİ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SELÇUK GÖNDER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HÜSEYİN TEKİNER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A.İHSAN ÖLMEZ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MUHAMMED SANCAR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ABBAS EREKİNCİ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VAHİDE BAŞKAN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ABDULVAHAP SANCAR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İLHAMİ YİĞİT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M.ALİ KARA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EMİN BAĞAÇ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NURETTİN KARA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ÖZLEM ALTIN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REFİK KURT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FADIL ÜRE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MALİK KOÇKAN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MELEK YILMAZ SAĞLIK TEKNİS.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CEREN TEKİN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SELDA TAŞAN AKSU HEMŞİRE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YUSUF AKDOĞAN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IŞIK YILMAZ ALTINOK HEMŞİRE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SELAMİ TAYBOĞA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ZEYNEP BERBER HEMŞİRE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ŞERİF ERYEŞİL TEKNİSYEN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643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AHMET KARAKUZU PSİKOLOG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OSMAN KIZILARSLAN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NEVZET ERDEM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ERSİN GÜNEY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AHMET ASUS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SELİM SEVEN 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HÜSNÜ BEYTEKİN 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ŞAKİR ERTAŞ 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METİN AYSELİ HİZMETLİ (ŞOFÖR)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M.CAN ÇOBAN ŞOFÖR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92554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3267414"/>
              </p:ext>
            </p:extLst>
          </p:nvPr>
        </p:nvGraphicFramePr>
        <p:xfrm>
          <a:off x="683568" y="1196752"/>
          <a:ext cx="7200800" cy="2547906"/>
        </p:xfrm>
        <a:graphic>
          <a:graphicData uri="http://schemas.openxmlformats.org/drawingml/2006/table">
            <a:tbl>
              <a:tblPr/>
              <a:tblGrid>
                <a:gridCol w="36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013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FEN BİLİMLERİ ENSTİTÜSÜ 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SOSYAL BİLİMLER ENSTİTÜSÜ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0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M.SAİT AKSU ENSTİTÜ SEKRETERİ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ABDUREZZAK ÇELİK ENSTİTÜ SEKRET.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13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HASAN ÖZDEN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İBRAHİM GİDER  BİL.İŞLT.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8143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CİHAT TÜRKAN MEMUR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BETÜL YILDIZ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184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6442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HUKUK MÜŞAVİRLİĞİ (2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YAŞAYAN DİLLER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1039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HARDAN ARSLAN HUKUK MÜŞAVİRİ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ASLAN FAKÜLTE S.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3442">
                <a:tc>
                  <a:txBody>
                    <a:bodyPr/>
                    <a:lstStyle/>
                    <a:p>
                      <a:pPr marL="69850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SABRİ İDİN BİL.İŞLT</a:t>
                      </a: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3442">
                <a:tc>
                  <a:txBody>
                    <a:bodyPr/>
                    <a:lstStyle/>
                    <a:p>
                      <a:pPr marL="69850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endParaRPr lang="tr-TR" sz="1200" b="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43007" marR="4300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73557379"/>
                  </a:ext>
                </a:extLst>
              </a:tr>
            </a:tbl>
          </a:graphicData>
        </a:graphic>
      </p:graphicFrame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010672"/>
              </p:ext>
            </p:extLst>
          </p:nvPr>
        </p:nvGraphicFramePr>
        <p:xfrm>
          <a:off x="683568" y="4005065"/>
          <a:ext cx="7200800" cy="1815123"/>
        </p:xfrm>
        <a:graphic>
          <a:graphicData uri="http://schemas.openxmlformats.org/drawingml/2006/table">
            <a:tbl>
              <a:tblPr/>
              <a:tblGrid>
                <a:gridCol w="36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3847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SAĞLIK BİLİMLERİ ENSTİTÜSÜ (2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DÖNER SERMAYE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238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GÜLAHMET İPEK DAİRE BAŞKANI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YUSUF DİREKÇİ ENSTİTÜ SEKR.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192">
                <a:tc>
                  <a:txBody>
                    <a:bodyPr/>
                    <a:lstStyle/>
                    <a:p>
                      <a:pPr marL="9588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İLHAN DALKILIÇ 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09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HAMİT ACAR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09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SALİH KAVÇİN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8115274"/>
                  </a:ext>
                </a:extLst>
              </a:tr>
            </a:tbl>
          </a:graphicData>
        </a:graphic>
      </p:graphicFrame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/>
            </a:r>
            <a:br>
              <a:rPr kumimoji="0" lang="tr-TR" sz="1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</a:b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255308"/>
              </p:ext>
            </p:extLst>
          </p:nvPr>
        </p:nvGraphicFramePr>
        <p:xfrm>
          <a:off x="395536" y="1052736"/>
          <a:ext cx="7416824" cy="4733073"/>
        </p:xfrm>
        <a:graphic>
          <a:graphicData uri="http://schemas.openxmlformats.org/drawingml/2006/table">
            <a:tbl>
              <a:tblPr/>
              <a:tblGrid>
                <a:gridCol w="3904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21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3935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YEŞİL ALAN MÜDÜRLÜĞÜ (6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BASIN VE HALKLA İLİŞKİLER MÜD. (2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93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ABDURRAHMAN YILDIZ MÜHENDİS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MUZAFFER  SARI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93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HALİME BARAN MÜHENDİS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G. ÇİSEL SÜLEYMANOĞLU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5977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CEVAT AKYÜZ TEKNİKER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CİHAN ORAK BİL. 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ALİCAN KARA TEKNİKER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ULUSLARASI İLİŞKİLER MÜD.(1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93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ALİ ESEN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BAYRAM GENÇ TEKNİSYEN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956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VEYSİ EVİN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393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UMUT NASIR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93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ABDULBAKİ OKUYUCU HİZMETLİ 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1486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BİLİMSEL ARAŞTIRMA PROJELERİ KOOR. (3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SİİRT YÖRESEL EL SANA. UYG. MERK. (1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3935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ABDULHALUK ALTUN DAİRE BAŞKANI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AYDIN ŞAHİN TEKNSİYEN (EĞİTİM FAK.)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818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BEŞİR DÜNDAR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8180"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UBEYDULLAH CANTEMİZ BİL.İŞLT.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8180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3935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FARABİ DEĞİŞİM PROGRAMI (1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YABANCI UYRUKLU DAİMİ ÖĞRENCİ BİRİMİ(1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935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 BİL.İŞLT.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 BİL.İŞLT.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374911"/>
              </p:ext>
            </p:extLst>
          </p:nvPr>
        </p:nvGraphicFramePr>
        <p:xfrm>
          <a:off x="395536" y="1268760"/>
          <a:ext cx="8105554" cy="3854157"/>
        </p:xfrm>
        <a:graphic>
          <a:graphicData uri="http://schemas.openxmlformats.org/drawingml/2006/table">
            <a:tbl>
              <a:tblPr/>
              <a:tblGrid>
                <a:gridCol w="4176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290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319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HAYVAN SAĞLIĞI UYG. VE ARAŞTIRMA MERKEZİ(1 KİŞİ)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EBYS (1 KİŞİ)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FİKRET ÖZDEMİR HİZMETLİ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SEMA AYAZ MÜHENDİS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116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SÜREKLİ EĞİTİM MERKEZİ (1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8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TÖMER (1 KİŞİ)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AYNUR BAĞÇECİ BİL.İŞLT.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319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ARICILIK UYGULAMA VE ARAŞT. MERKEZİ (1 KİŞİ)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UZAKTAN EĞİTİM VE UYGULAMA MERKEZİ (1 KİŞİ)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MUSA POLAT BİL.İŞLT.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 BİL.İŞLT. 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319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KEÇİ ARAŞTIRMA VE UYGULAMA MERKEZİ (2 KİŞİ)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485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BİLİM VE TEKNOLOJİ UYG. VE ARAŞT. MER(6 KİŞİ)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RAHMİ DOĞAN HAYVAN SAĞLIK MEMURU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ZEYNEP ARAT LABORANT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75"/>
                        </a:spcBef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MEHMET EMİN BAŞARAN HİZMETLİ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MURAT YOLTAY LABORANT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MEHMET MESUT ERDEMCİ ŞEF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4323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BEDRAN ŞENER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410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ABDULCELİL ORALI HİZMETLİ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4410">
                <a:tc>
                  <a:txBody>
                    <a:bodyPr/>
                    <a:lstStyle/>
                    <a:p>
                      <a:pPr marL="43815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ZEYNEP ARAT LABORANT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467544" y="1196760"/>
          <a:ext cx="7344816" cy="4611348"/>
        </p:xfrm>
        <a:graphic>
          <a:graphicData uri="http://schemas.openxmlformats.org/drawingml/2006/table">
            <a:tbl>
              <a:tblPr/>
              <a:tblGrid>
                <a:gridCol w="3772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21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648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Birimin Adı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Farabi Programı Kurum Koordinatörlüğü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Erasmus Plus Programı Kurum Koordinatörlüğü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Mevlana Programı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TAYFUR POLAT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Yabancı Uyruklu Daimi Öğrenci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BAYRAM GENÇ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Uluslararası İlişkiler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BAYRAM GENÇ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2407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İkili İlişkiler Kurum Koordinatörlüğü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BAYRAM GENÇ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2211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Arıcılık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Sürekli Eğitim Araştırma Ve Uygulama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Uzaktan Eğitim Araştırma Ve Uygulama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Yaban Hayvanları Koruma,Rehabilitasyon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ABDULKERİM EVREN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0454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Hayvan Sağlığı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AYDIN ŞAHİN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1923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Keçi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AYDIN ŞAHİN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SiirtVeYöresiElSanatlarıAraştırmaveUy.Merkezi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AYDIN ŞAHİN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Kadın Sorunları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AYNUR BAĞÇECİ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SiirtVeYöresiTarih-KültürAraştırmaveUy.Merkezi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AYNUR BAĞÇECİ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Türkçe Öğretimi Uygulama ve Araştıma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AYNUR BAĞÇECİ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Bağcılık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4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1923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Deney Hayvanları Uygulama ve Araştırma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İbrahim Hakkı Uzaktan Algılama ve Araş.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Kariyer Araştırma Planlama Uy. veAraş. Merkezi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19719"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Proje Yönetim Ofisi Koordinatörlüğü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D7D7"/>
                    </a:solidFill>
                  </a:tcPr>
                </a:tc>
                <a:tc>
                  <a:txBody>
                    <a:bodyPr/>
                    <a:lstStyle/>
                    <a:p>
                      <a:pPr marL="43815" algn="l">
                        <a:lnSpc>
                          <a:spcPct val="10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SABAHATTİN CEZLAN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611560" y="1412776"/>
            <a:ext cx="7416824" cy="2416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-İDARİ PERSONEL SAYISI: 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299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-EMEKLİLİK NEDENİYLE AYRILAN PERSONEL SAYISI: 2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-VEFAT NEDENİYLE AYRILAN PERSONEL SAYISI: 1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-İSTİFA EDENLER : 3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-2018 YILINDA AYRILAN: 12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-NAKLEN GELEN PERSONEL SAYISI:11</a:t>
            </a:r>
            <a:endParaRPr kumimoji="0" lang="tr-TR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-AÇIKTAN ATANAN PERSONEL SAYISI:1</a:t>
            </a:r>
            <a:endParaRPr kumimoji="0" 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395536" y="620688"/>
            <a:ext cx="57652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2018 YILINDA NAKLEN ATANAN İDARİ PERSONEL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4504358"/>
              </p:ext>
            </p:extLst>
          </p:nvPr>
        </p:nvGraphicFramePr>
        <p:xfrm>
          <a:off x="539552" y="1124744"/>
          <a:ext cx="7961537" cy="3804453"/>
        </p:xfrm>
        <a:graphic>
          <a:graphicData uri="http://schemas.openxmlformats.org/drawingml/2006/table">
            <a:tbl>
              <a:tblPr/>
              <a:tblGrid>
                <a:gridCol w="13250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13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59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86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0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71169">
                <a:tc>
                  <a:txBody>
                    <a:bodyPr/>
                    <a:lstStyle/>
                    <a:p>
                      <a:pPr marL="341630" marR="34036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AD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954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SOYAD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75995" marR="97282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BİRİM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9255" marR="386715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UNVAN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ATANMA ŞEKLİ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71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ABDULLAH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ENSARİ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KURTALAN MESLEK YÜKSEKOKULU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algn="l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SİNAN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DEMİR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PERSONEL DAİRE BAŞKANLIĞI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CİHAN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ORAK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 İŞLEM DAİRE BAŞKANLIĞI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HALİME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BARAN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YAPI İŞLERİ VE TEKNİK DAİRE BAŞKANLIĞI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MÜHENDİS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MEHMET EMİN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DEMİR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ERUH MESLEK YÜKSEKOKULU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ÖMER FARUK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GÜREL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STRATEJİ GELİŞTİRME DAİRE BAŞKANLIĞI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MEMUR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RAMAZAN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ORAL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GENEL SEKRETERLİK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 DENETÇİ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TEKİN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ÖZTEMİZ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YAPI İŞLERİ VE TEKNİK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8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YAPI İŞL. VE TEK. DAİ. BŞK.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l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YILMAZ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ERDAL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İDARİ VE MALİ İŞLER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8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KORUMA VE GÜVEN. MEM.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44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ZEHRA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DİNLER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İLAHİYAT FAKÜLTESİ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55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SABRİ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ABAÇA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PERSONEL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ŞEF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5250" algn="l">
                        <a:spcBef>
                          <a:spcPts val="15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Naklen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539552" y="692696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2018 YILINDA AÇIKTAN ATANAN İDARİ PERSONEL</a:t>
            </a:r>
            <a:endParaRPr lang="tr-TR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733269"/>
              </p:ext>
            </p:extLst>
          </p:nvPr>
        </p:nvGraphicFramePr>
        <p:xfrm>
          <a:off x="562699" y="1700809"/>
          <a:ext cx="7500990" cy="2673566"/>
        </p:xfrm>
        <a:graphic>
          <a:graphicData uri="http://schemas.openxmlformats.org/drawingml/2006/table">
            <a:tbl>
              <a:tblPr/>
              <a:tblGrid>
                <a:gridCol w="857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7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05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096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74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28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8639">
                <a:tc>
                  <a:txBody>
                    <a:bodyPr/>
                    <a:lstStyle/>
                    <a:p>
                      <a:pPr marL="299720" marR="2984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299720" marR="2984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AD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marR="169545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43815" marR="169545"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SOYAD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95325" marR="6921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695325" marR="6921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BİRİM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7843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17843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UNVAN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6520" marR="952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9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96520" marR="952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9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ATANMA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95885" marR="9525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ŞEKLİ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511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tr-TR" sz="10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  <a:p>
                      <a:pPr marL="24511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ATANMA </a:t>
                      </a:r>
                      <a:r>
                        <a:rPr lang="tr-TR" sz="10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SEBEBİ</a:t>
                      </a:r>
                      <a:endParaRPr lang="tr-TR" sz="11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75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DİLDİRİM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BEDEN EĞİTİMİ VE SPOR YÜKSEKOKULU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HİZMETLİ(2828)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SHÇEK-2828 SAYILI KANUN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8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KAMEL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GENEL SEKRETERLİK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MEMUR (Ş)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3713 SAYILI KANUN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8231124"/>
                  </a:ext>
                </a:extLst>
              </a:tr>
              <a:tr h="1765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BAYRAM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TEKEŞ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İLAHİYAT FAKÜLTESİ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MEMUR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EKPSS/P2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6057191"/>
                  </a:ext>
                </a:extLst>
              </a:tr>
              <a:tr h="1724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CENNET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İNAN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GENEL SEKRETERLİK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MEMUR (Ş)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SHÇEK-2828 SAYILI KANUN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3031714"/>
                  </a:ext>
                </a:extLst>
              </a:tr>
              <a:tr h="1724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CİHAT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TÜRKAN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FEN BİLİMLERİ ENSTİTÜSÜ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MEMUR (Ş)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3713 SAYILI KANUN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45798818"/>
                  </a:ext>
                </a:extLst>
              </a:tr>
              <a:tr h="2491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LÜTFÜ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CEZLAN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SAĞLIK KÜLTÜR VE SPOR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DİŞ TABİBİ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KPSS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896100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SABAHATTİN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BORAK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SİİRT TEKNİK BİLİMLER MESLEK YÜKSEKOKULU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MEMUR (Ş)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3713 SAYILI KANUN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6321170"/>
                  </a:ext>
                </a:extLst>
              </a:tr>
              <a:tr h="169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SALİH VEYSEL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TEKİN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PERSONEL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YENİDEN(657 S.K. 92 MD.)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467642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UĞUR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AYBİ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GENEL SEKRETERLİK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MEMUR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EKPSS/P2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9945371"/>
                  </a:ext>
                </a:extLst>
              </a:tr>
              <a:tr h="2229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YUSUF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İLHAN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İLAHİYAT FAKÜLTESİ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MEMUR (Ş)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Açıktan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3713 SAYILI KANUN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52768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539552" y="692696"/>
            <a:ext cx="7128792" cy="786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01.01.2018- 31.12.2018 TARİHLERİ ARASINDA ÜNİVERSİTEDEN AYRILANLAR LİSTESİ (10 KİŞİ)</a:t>
            </a:r>
            <a:endParaRPr kumimoji="0" lang="tr-TR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4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7883115"/>
              </p:ext>
            </p:extLst>
          </p:nvPr>
        </p:nvGraphicFramePr>
        <p:xfrm>
          <a:off x="611560" y="1484784"/>
          <a:ext cx="7460902" cy="4425562"/>
        </p:xfrm>
        <a:graphic>
          <a:graphicData uri="http://schemas.openxmlformats.org/drawingml/2006/table">
            <a:tbl>
              <a:tblPr/>
              <a:tblGrid>
                <a:gridCol w="1745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0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8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60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3040">
                <a:tc>
                  <a:txBody>
                    <a:bodyPr/>
                    <a:lstStyle/>
                    <a:p>
                      <a:pPr marL="341630" marR="34036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AD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75995" marR="972820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BİRİM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89255" marR="386715" algn="l">
                        <a:lnSpc>
                          <a:spcPct val="150000"/>
                        </a:lnSpc>
                        <a:spcBef>
                          <a:spcPts val="13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UNVAN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6695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ATANMA ŞEKLİ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29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ABDULKERİM</a:t>
                      </a:r>
                      <a:r>
                        <a:rPr lang="tr-TR" sz="900" baseline="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ŞEN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EĞİTİM FAKÜLTESİ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İSTEĞE BAĞLI EMEKLİ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ABDURRAHMAN DATLI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YAPI İŞLERİ VE TEKNİK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YAPI İŞL. VE TEK. DAİ. BŞK.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3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AYHAN ARİ 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PERSONEL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6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BİLAL ASLAN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 İŞLEM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GÖKHAN ÖZTÜRK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SAĞLIK HİZMETLERİ MESLEK YÜKSEKOKULU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TEKNİSYEN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HAMZA SEVGİLİ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YAPI İŞLERİ VE TEKNİK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TEKNİKER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6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LEYLA KILIÇ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EĞİTİM FAKÜLTESİ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ŞEF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7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MEHMET </a:t>
                      </a: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FATİH ETE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GENEL SEKRETERLİK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GENEL SEKRETER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İSTEĞE BAĞLI EMEKLİ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86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MEMET </a:t>
                      </a: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BEŞİR ÇEVİK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EĞİTİM FAKÜLTESİ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FAKÜLTE SEKRETERİ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YAŞ HADDİNDEN EMEKLİ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NAZLI KAYA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SAĞLIK KÜLTÜR VE SPOR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HEMŞİRE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RAMİZ DEMİREL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EĞİTİM FAKÜLTESİ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FAKÜLTE SEKRETERİ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YAŞ HADDİNDEN EMEKLİ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8849698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SABAHATTİN BORAK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SİİRT TEKNİK BİLİMLER MESLEK YÜKSEKOKULU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MEMUR (Ş)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VEFAT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7515443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SELMAN DEMİR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PERSONEL DAİRE BAŞKANLIĞI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6432801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ŞADİ TÜRKER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SİİRT TEKNİK BİLİMLER MESLEK YÜKSEKOKULU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7524705"/>
                  </a:ext>
                </a:extLst>
              </a:tr>
              <a:tr h="2809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ŞÜKRET AĞIRALİOĞLU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KURTALAN MESLEK YÜKSEKOKULU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NAKLEN AYRILDI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30756469"/>
                  </a:ext>
                </a:extLst>
              </a:tr>
            </a:tbl>
          </a:graphicData>
        </a:graphic>
      </p:graphicFrame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r-T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251520" y="692696"/>
            <a:ext cx="7200800" cy="786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01.01.2018- 31.12.2018 TARİHLERİ ARASINDA ÜNİVERSİTEDEN EMEKLİYE AYRILANLAR LİSRESİ (2 KİŞİ)</a:t>
            </a:r>
            <a:endParaRPr kumimoji="0" lang="tr-TR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2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300237"/>
              </p:ext>
            </p:extLst>
          </p:nvPr>
        </p:nvGraphicFramePr>
        <p:xfrm>
          <a:off x="395536" y="1628800"/>
          <a:ext cx="8057186" cy="1440160"/>
        </p:xfrm>
        <a:graphic>
          <a:graphicData uri="http://schemas.openxmlformats.org/drawingml/2006/table">
            <a:tbl>
              <a:tblPr/>
              <a:tblGrid>
                <a:gridCol w="1584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6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7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562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60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0026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11471">
                <a:tc>
                  <a:txBody>
                    <a:bodyPr/>
                    <a:lstStyle/>
                    <a:p>
                      <a:pPr marL="310515" marR="308610" algn="ctr">
                        <a:lnSpc>
                          <a:spcPct val="10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AD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marR="614045" algn="r">
                        <a:lnSpc>
                          <a:spcPct val="10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BİRİM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2250" algn="l">
                        <a:lnSpc>
                          <a:spcPct val="10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tr-TR" sz="12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UNVAN</a:t>
                      </a: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81915" algn="l">
                        <a:lnSpc>
                          <a:spcPct val="10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AYRILMA</a:t>
                      </a:r>
                      <a:r>
                        <a:rPr lang="tr-TR" sz="1200" b="1" baseline="0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tr-TR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TARİHİ</a:t>
                      </a: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66675" algn="ctr">
                        <a:lnSpc>
                          <a:spcPct val="10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66675" algn="ctr">
                        <a:lnSpc>
                          <a:spcPct val="10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96570" algn="l">
                        <a:lnSpc>
                          <a:spcPct val="100000"/>
                        </a:lnSpc>
                        <a:spcBef>
                          <a:spcPts val="210"/>
                        </a:spcBef>
                        <a:spcAft>
                          <a:spcPts val="0"/>
                        </a:spcAft>
                      </a:pPr>
                      <a:r>
                        <a:rPr lang="tr-TR" sz="1100" b="1">
                          <a:solidFill>
                            <a:schemeClr val="bg1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AYRILMA ŞEKLİ</a:t>
                      </a:r>
                      <a:endParaRPr lang="tr-TR" sz="11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6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ABDULKERİM ŞEN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EĞİTİM FAKÜLTESİ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BİLGİSAYAR İŞLETMENİ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15.02.2019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İSTEĞE BAĞLI EMEKLİ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84295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MEHMET </a:t>
                      </a: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FATİH ETE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GENEL SEKRETERLİK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GENEL SEKRETER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15.03.2019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İSTEĞE BAĞLI EMEKLİ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0994949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MEMET </a:t>
                      </a: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BEŞİR ÇVEİK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EĞİTİM FAKÜLTESİ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FAKÜLTE SEKRETERİ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01.07.2019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</a:pPr>
                      <a:endParaRPr lang="tr-TR" sz="120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YAŞ HADDİNDEN EMEKLİ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RAMİZ DMİRER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EĞİTİM FAKÜLTESİ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FAKÜLTE SEKRETERİ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04.04.2019</a:t>
                      </a:r>
                      <a:endParaRPr lang="tr-TR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</a:pPr>
                      <a:endParaRPr lang="tr-TR" sz="1200" dirty="0">
                        <a:solidFill>
                          <a:schemeClr val="bg1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tr-TR" sz="9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YAŞ HADDİNDEN EMEKLİ</a:t>
                      </a:r>
                      <a:endParaRPr lang="tr-TR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611560" y="3321859"/>
            <a:ext cx="6509603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sz="1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</a:t>
            </a: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İDARİ PERSONEL SAYISI: 299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-EMEKLİLİK NEDENİYLE AYRILAN PERSONEL SAYISI: 2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-VEFAT NEDENİYLE AYRILAN PERSONEL SAYISI: 1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-İSTİFA EDENLER : 3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-2018 YILINDA AYRILAN: 12</a:t>
            </a:r>
            <a:endParaRPr kumimoji="0" lang="tr-TR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OMER\Desktop\Resim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988840"/>
            <a:ext cx="7668489" cy="27694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knik">
  <a:themeElements>
    <a:clrScheme name="Teknik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knik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knik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11466</TotalTime>
  <Words>3924</Words>
  <Application>Microsoft Office PowerPoint</Application>
  <PresentationFormat>Ekran Gösterisi (4:3)</PresentationFormat>
  <Paragraphs>1329</Paragraphs>
  <Slides>35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35</vt:i4>
      </vt:variant>
    </vt:vector>
  </HeadingPairs>
  <TitlesOfParts>
    <vt:vector size="43" baseType="lpstr">
      <vt:lpstr>Arial</vt:lpstr>
      <vt:lpstr>Calibri</vt:lpstr>
      <vt:lpstr>Franklin Gothic Book</vt:lpstr>
      <vt:lpstr>Montserrat Alternates</vt:lpstr>
      <vt:lpstr>Tahoma</vt:lpstr>
      <vt:lpstr>Times New Roman</vt:lpstr>
      <vt:lpstr>Wingdings 2</vt:lpstr>
      <vt:lpstr>Teknik</vt:lpstr>
      <vt:lpstr>PERSONEL DAİRE BAŞKANLIĞI 2019 BRİFİNG DOSYASI</vt:lpstr>
      <vt:lpstr> AKADEMİK ŞUBE MÜDÜRLÜĞÜ </vt:lpstr>
      <vt:lpstr>2018 YILI PROFESÖR HAREKETLİLİĞİ</vt:lpstr>
      <vt:lpstr>2018 YILI DOÇENT HAREKETLİLİĞİ</vt:lpstr>
      <vt:lpstr>  2018 YILI DOKTORA ÖĞRETİM ÜYESİ HAREKETLİLİĞİ</vt:lpstr>
      <vt:lpstr>PowerPoint Sunusu</vt:lpstr>
      <vt:lpstr>PowerPoint Sunusu</vt:lpstr>
      <vt:lpstr>PowerPoint Sunusu</vt:lpstr>
      <vt:lpstr>PowerPoint Sunusu</vt:lpstr>
      <vt:lpstr>  2018 YILI ÖĞRETİM GÖREVLİSİ HAREKETLİLİĞİ </vt:lpstr>
      <vt:lpstr>PowerPoint Sunusu</vt:lpstr>
      <vt:lpstr> 2018 YILI ARAŞTIRMA GÖREVLİSİ HAREKETLİLİĞİ</vt:lpstr>
      <vt:lpstr>2018 YILI İÇERİSİNDE Üniversitemizden AYRILAN  AKADEMİK PERSONELLER</vt:lpstr>
      <vt:lpstr>PowerPoint Sunusu</vt:lpstr>
      <vt:lpstr>PowerPoint Sunusu</vt:lpstr>
      <vt:lpstr>AKADEMİK GÜNCEL SAYILAR </vt:lpstr>
      <vt:lpstr>İDARİ PERSONEL VE GÖREV YAPTIĞI BİRİM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PERSONEL DAİRE BAŞKANLIĞI</dc:title>
  <dc:creator>personel</dc:creator>
  <cp:lastModifiedBy>tuncer</cp:lastModifiedBy>
  <cp:revision>184</cp:revision>
  <dcterms:created xsi:type="dcterms:W3CDTF">2018-01-12T08:10:47Z</dcterms:created>
  <dcterms:modified xsi:type="dcterms:W3CDTF">2020-02-17T11:47:18Z</dcterms:modified>
</cp:coreProperties>
</file>